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8"/>
  </p:notesMasterIdLst>
  <p:sldIdLst>
    <p:sldId id="256" r:id="rId3"/>
    <p:sldId id="366" r:id="rId4"/>
    <p:sldId id="349" r:id="rId5"/>
    <p:sldId id="368" r:id="rId6"/>
    <p:sldId id="367" r:id="rId7"/>
    <p:sldId id="370" r:id="rId8"/>
    <p:sldId id="369" r:id="rId9"/>
    <p:sldId id="385" r:id="rId10"/>
    <p:sldId id="384" r:id="rId11"/>
    <p:sldId id="371" r:id="rId12"/>
    <p:sldId id="372" r:id="rId13"/>
    <p:sldId id="373" r:id="rId14"/>
    <p:sldId id="374" r:id="rId15"/>
    <p:sldId id="383" r:id="rId16"/>
    <p:sldId id="382" r:id="rId17"/>
    <p:sldId id="375" r:id="rId18"/>
    <p:sldId id="386" r:id="rId19"/>
    <p:sldId id="387" r:id="rId20"/>
    <p:sldId id="376" r:id="rId21"/>
    <p:sldId id="377" r:id="rId22"/>
    <p:sldId id="378" r:id="rId23"/>
    <p:sldId id="379" r:id="rId24"/>
    <p:sldId id="380" r:id="rId25"/>
    <p:sldId id="381" r:id="rId26"/>
    <p:sldId id="361" r:id="rId27"/>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6" autoAdjust="0"/>
    <p:restoredTop sz="93978" autoAdjust="0"/>
  </p:normalViewPr>
  <p:slideViewPr>
    <p:cSldViewPr>
      <p:cViewPr varScale="1">
        <p:scale>
          <a:sx n="79" d="100"/>
          <a:sy n="79" d="100"/>
        </p:scale>
        <p:origin x="-1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61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97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572CC52-7FA0-4A89-B614-35C0D782E1A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8DBCC62-E936-4367-8E97-2AD00AFC5222}" type="slidenum">
              <a:rPr lang="en-GB" smtClean="0"/>
              <a:pPr/>
              <a:t>1</a:t>
            </a:fld>
            <a:endParaRPr lang="en-GB" smtClean="0"/>
          </a:p>
        </p:txBody>
      </p:sp>
      <p:sp>
        <p:nvSpPr>
          <p:cNvPr id="30723" name="Rectangle 2"/>
          <p:cNvSpPr>
            <a:spLocks noGrp="1" noRot="1" noChangeAspect="1" noChangeArrowheads="1" noTextEdit="1"/>
          </p:cNvSpPr>
          <p:nvPr>
            <p:ph type="sldImg"/>
          </p:nvPr>
        </p:nvSpPr>
        <p:spPr>
          <a:xfrm>
            <a:off x="915988" y="744538"/>
            <a:ext cx="4962525" cy="3722687"/>
          </a:xfrm>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48D2E17-7D84-485B-A06C-BC6A8FE06BB1}" type="slidenum">
              <a:rPr lang="en-GB" smtClean="0"/>
              <a:pPr/>
              <a:t>12</a:t>
            </a:fld>
            <a:endParaRPr lang="en-GB"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1E22229-4914-48B5-823E-92E93D10B7B4}" type="slidenum">
              <a:rPr lang="en-GB" smtClean="0"/>
              <a:pPr/>
              <a:t>13</a:t>
            </a:fld>
            <a:endParaRPr lang="en-GB"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9E72177-D9AF-4A78-815B-397858EE26D2}" type="slidenum">
              <a:rPr lang="en-GB" smtClean="0"/>
              <a:pPr/>
              <a:t>14</a:t>
            </a:fld>
            <a:endParaRPr lang="en-GB"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8ABA514-249F-4FB3-9506-8F5F6353D9E9}" type="slidenum">
              <a:rPr lang="en-GB" smtClean="0"/>
              <a:pPr/>
              <a:t>15</a:t>
            </a:fld>
            <a:endParaRPr lang="en-GB"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4F70955-D3E4-4DB2-8ABE-518BD38BEC53}" type="slidenum">
              <a:rPr lang="en-GB" smtClean="0"/>
              <a:pPr/>
              <a:t>16</a:t>
            </a:fld>
            <a:endParaRPr lang="en-GB"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4962AD-9252-4E31-87F2-4CBC9A158BFD}" type="slidenum">
              <a:rPr lang="en-GB" smtClean="0"/>
              <a:pPr/>
              <a:t>17</a:t>
            </a:fld>
            <a:endParaRPr lang="en-GB"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19929B3-DFCA-4E3D-B90D-A39B9F6E4EAB}" type="slidenum">
              <a:rPr lang="en-GB" smtClean="0"/>
              <a:pPr/>
              <a:t>18</a:t>
            </a:fld>
            <a:endParaRPr lang="en-GB"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F8239E3-7570-4C96-B204-5C8185B9766C}" type="slidenum">
              <a:rPr lang="en-GB" smtClean="0"/>
              <a:pPr/>
              <a:t>19</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9AA4A8D-977E-4C46-83DF-9C5D767E90DD}" type="slidenum">
              <a:rPr lang="en-GB" smtClean="0"/>
              <a:pPr/>
              <a:t>20</a:t>
            </a:fld>
            <a:endParaRPr lang="en-GB"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3793A43-2AA1-4123-BD29-B556153EDEB5}" type="slidenum">
              <a:rPr lang="en-GB" smtClean="0"/>
              <a:pPr/>
              <a:t>21</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243458C-7DCE-4530-AABD-FEA1FB699829}" type="slidenum">
              <a:rPr lang="en-GB" smtClean="0"/>
              <a:pPr/>
              <a:t>2</a:t>
            </a:fld>
            <a:endParaRPr lang="en-GB"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33B3701-C5B3-4BDA-AE0E-8C318DAFB476}" type="slidenum">
              <a:rPr lang="en-GB" smtClean="0"/>
              <a:pPr/>
              <a:t>22</a:t>
            </a:fld>
            <a:endParaRPr lang="en-GB"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F88105C-D8C7-4536-9C6A-EACB5CF77635}" type="slidenum">
              <a:rPr lang="en-GB" smtClean="0"/>
              <a:pPr/>
              <a:t>23</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403E39A-9B15-43ED-988A-4E53F51524DC}" type="slidenum">
              <a:rPr lang="en-GB" smtClean="0"/>
              <a:pPr/>
              <a:t>24</a:t>
            </a:fld>
            <a:endParaRPr lang="en-GB"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61316F7-C5B9-41BB-A139-EF45DF57B77F}" type="slidenum">
              <a:rPr lang="en-GB" smtClean="0"/>
              <a:pPr/>
              <a:t>5</a:t>
            </a:fld>
            <a:endParaRPr lang="en-GB"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C6004ED-5BD7-4620-8B85-62B024DF8F12}" type="slidenum">
              <a:rPr lang="en-GB" smtClean="0"/>
              <a:pPr/>
              <a:t>6</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9EBA872-BD70-49EE-987B-0EBC676BD8C4}" type="slidenum">
              <a:rPr lang="en-GB" smtClean="0"/>
              <a:pPr/>
              <a:t>7</a:t>
            </a:fld>
            <a:endParaRPr lang="en-GB"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A37AB42-2E28-4DE7-9361-107A599018A1}" type="slidenum">
              <a:rPr lang="en-GB" smtClean="0"/>
              <a:pPr/>
              <a:t>8</a:t>
            </a:fld>
            <a:endParaRPr lang="en-GB"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F433E3C-FCAA-43CD-878C-66AF0AC054B3}" type="slidenum">
              <a:rPr lang="en-GB" smtClean="0"/>
              <a:pPr/>
              <a:t>9</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E374FCF-E67E-406C-8249-44BD211D2B9C}" type="slidenum">
              <a:rPr lang="en-GB" smtClean="0"/>
              <a:pPr/>
              <a:t>10</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4B2FD6C-5B93-49AE-BCB2-41008C1C64D1}" type="slidenum">
              <a:rPr lang="en-GB" smtClean="0"/>
              <a:pPr/>
              <a:t>11</a:t>
            </a:fld>
            <a:endParaRPr lang="en-GB"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44FBC63E-1649-4275-B899-7089FF3376DF}" type="datetime1">
              <a:rPr lang="en-GB"/>
              <a:pPr>
                <a:defRPr/>
              </a:pPr>
              <a:t>16/05/2013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106327F-9D6F-40D0-99A2-B6D571D3D0D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59FF9AFE-C6F9-440D-8932-62D4367AEB09}" type="datetime1">
              <a:rPr lang="en-GB"/>
              <a:pPr>
                <a:defRPr/>
              </a:pPr>
              <a:t>16/05/2013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F17ACFC-A7ED-4B6D-B754-477D9F982E6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8165D232-C602-4957-9BDD-0CAAC7B3A4D1}" type="datetime1">
              <a:rPr lang="en-GB"/>
              <a:pPr>
                <a:defRPr/>
              </a:pPr>
              <a:t>16/05/2013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8582631-7769-4A36-A67F-F3BDBEAC266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visu01_ppt"/>
          <p:cNvPicPr>
            <a:picLocks noChangeAspect="1" noChangeArrowheads="1"/>
          </p:cNvPicPr>
          <p:nvPr/>
        </p:nvPicPr>
        <p:blipFill>
          <a:blip r:embed="rId2" cstate="print"/>
          <a:srcRect/>
          <a:stretch>
            <a:fillRect/>
          </a:stretch>
        </p:blipFill>
        <p:spPr bwMode="auto">
          <a:xfrm>
            <a:off x="0" y="1562100"/>
            <a:ext cx="9144000" cy="2684463"/>
          </a:xfrm>
          <a:prstGeom prst="rect">
            <a:avLst/>
          </a:prstGeom>
          <a:noFill/>
          <a:ln w="9525">
            <a:noFill/>
            <a:miter lim="800000"/>
            <a:headEnd/>
            <a:tailEnd/>
          </a:ln>
        </p:spPr>
      </p:pic>
      <p:pic>
        <p:nvPicPr>
          <p:cNvPr id="5" name="Picture 6" descr="TRASYS_logo_quadri.png"/>
          <p:cNvPicPr>
            <a:picLocks noChangeAspect="1"/>
          </p:cNvPicPr>
          <p:nvPr/>
        </p:nvPicPr>
        <p:blipFill>
          <a:blip r:embed="rId3" cstate="print"/>
          <a:srcRect/>
          <a:stretch>
            <a:fillRect/>
          </a:stretch>
        </p:blipFill>
        <p:spPr bwMode="auto">
          <a:xfrm>
            <a:off x="3005138" y="304800"/>
            <a:ext cx="3133725" cy="1116013"/>
          </a:xfrm>
          <a:prstGeom prst="rect">
            <a:avLst/>
          </a:prstGeom>
          <a:noFill/>
          <a:ln w="9525">
            <a:noFill/>
            <a:miter lim="800000"/>
            <a:headEnd/>
            <a:tailEnd/>
          </a:ln>
        </p:spPr>
      </p:pic>
      <p:sp>
        <p:nvSpPr>
          <p:cNvPr id="4101" name="Rectangle 5"/>
          <p:cNvSpPr>
            <a:spLocks noGrp="1" noChangeArrowheads="1"/>
          </p:cNvSpPr>
          <p:nvPr>
            <p:ph type="ctrTitle" sz="quarter"/>
          </p:nvPr>
        </p:nvSpPr>
        <p:spPr>
          <a:xfrm>
            <a:off x="685800" y="2852738"/>
            <a:ext cx="7772400" cy="1393825"/>
          </a:xfrm>
        </p:spPr>
        <p:txBody>
          <a:bodyPr/>
          <a:lstStyle>
            <a:lvl1pPr>
              <a:defRPr sz="2600"/>
            </a:lvl1pPr>
          </a:lstStyle>
          <a:p>
            <a:r>
              <a:rPr lang="en-US"/>
              <a:t>Click to edit Master title style</a:t>
            </a:r>
          </a:p>
        </p:txBody>
      </p:sp>
      <p:sp>
        <p:nvSpPr>
          <p:cNvPr id="4102" name="Rectangle 6"/>
          <p:cNvSpPr>
            <a:spLocks noGrp="1" noChangeArrowheads="1"/>
          </p:cNvSpPr>
          <p:nvPr>
            <p:ph type="subTitle" sz="quarter" idx="1"/>
          </p:nvPr>
        </p:nvSpPr>
        <p:spPr>
          <a:xfrm>
            <a:off x="708025" y="4311650"/>
            <a:ext cx="7750175" cy="1031875"/>
          </a:xfrm>
        </p:spPr>
        <p:txBody>
          <a:bodyPr/>
          <a:lstStyle>
            <a:lvl1pPr marL="0" indent="0" algn="ctr">
              <a:buFont typeface="Wingdings" pitchFamily="2" charset="2"/>
              <a:buNone/>
              <a:defRPr sz="2000">
                <a:solidFill>
                  <a:srgbClr val="0072BC"/>
                </a:solidFill>
              </a:defRPr>
            </a:lvl1pPr>
          </a:lstStyle>
          <a:p>
            <a:r>
              <a:rPr lang="en-US"/>
              <a:t>Click to edit Master subtitle style</a:t>
            </a:r>
          </a:p>
        </p:txBody>
      </p:sp>
      <p:sp>
        <p:nvSpPr>
          <p:cNvPr id="6" name="Rectangle 3"/>
          <p:cNvSpPr>
            <a:spLocks noGrp="1" noChangeArrowheads="1"/>
          </p:cNvSpPr>
          <p:nvPr>
            <p:ph type="ftr" sz="quarter" idx="10"/>
          </p:nvPr>
        </p:nvSpPr>
        <p:spPr bwMode="auto">
          <a:xfrm>
            <a:off x="1905000" y="6477000"/>
            <a:ext cx="539908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800">
                <a:solidFill>
                  <a:srgbClr val="0072BC"/>
                </a:solidFill>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sldNum" sz="quarter" idx="10"/>
          </p:nvPr>
        </p:nvSpPr>
        <p:spPr>
          <a:ln/>
        </p:spPr>
        <p:txBody>
          <a:bodyPr/>
          <a:lstStyle>
            <a:lvl1pPr>
              <a:defRPr/>
            </a:lvl1pPr>
          </a:lstStyle>
          <a:p>
            <a:pPr>
              <a:defRPr/>
            </a:pPr>
            <a:fld id="{88B2F14B-6032-4587-86C6-CB603F94837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6709FE8-B4E7-4276-8C65-AE8972278C5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52388" y="811213"/>
            <a:ext cx="4406900"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11688" y="811213"/>
            <a:ext cx="4408487"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sldNum" sz="quarter" idx="10"/>
          </p:nvPr>
        </p:nvSpPr>
        <p:spPr>
          <a:ln/>
        </p:spPr>
        <p:txBody>
          <a:bodyPr/>
          <a:lstStyle>
            <a:lvl1pPr>
              <a:defRPr/>
            </a:lvl1pPr>
          </a:lstStyle>
          <a:p>
            <a:pPr>
              <a:defRPr/>
            </a:pPr>
            <a:fld id="{D7031341-5425-4D20-B125-62EAD9715AD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sldNum" sz="quarter" idx="10"/>
          </p:nvPr>
        </p:nvSpPr>
        <p:spPr>
          <a:ln/>
        </p:spPr>
        <p:txBody>
          <a:bodyPr/>
          <a:lstStyle>
            <a:lvl1pPr>
              <a:defRPr/>
            </a:lvl1pPr>
          </a:lstStyle>
          <a:p>
            <a:pPr>
              <a:defRPr/>
            </a:pPr>
            <a:fld id="{139FEAAC-E1DD-49AE-9FED-AFF528844B2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sldNum" sz="quarter" idx="10"/>
          </p:nvPr>
        </p:nvSpPr>
        <p:spPr>
          <a:ln/>
        </p:spPr>
        <p:txBody>
          <a:bodyPr/>
          <a:lstStyle>
            <a:lvl1pPr>
              <a:defRPr/>
            </a:lvl1pPr>
          </a:lstStyle>
          <a:p>
            <a:pPr>
              <a:defRPr/>
            </a:pPr>
            <a:fld id="{C8D0906A-A43D-4201-B63F-DC0E4D80DE4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82B9954-33F8-483C-99A6-0C459247904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B60CB84-7A47-4F4F-9E14-D1BBD0758D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01F2A5B9-73A9-4402-8C35-1E727A9D7958}" type="datetime1">
              <a:rPr lang="en-GB"/>
              <a:pPr>
                <a:defRPr/>
              </a:pPr>
              <a:t>16/05/2013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7F8F5BA-7AF2-448F-A106-FD96EA264585}"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D5EE79D-D928-4D7A-A602-29E17F1A2F5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sldNum" sz="quarter" idx="10"/>
          </p:nvPr>
        </p:nvSpPr>
        <p:spPr>
          <a:ln/>
        </p:spPr>
        <p:txBody>
          <a:bodyPr/>
          <a:lstStyle>
            <a:lvl1pPr>
              <a:defRPr/>
            </a:lvl1pPr>
          </a:lstStyle>
          <a:p>
            <a:pPr>
              <a:defRPr/>
            </a:pPr>
            <a:fld id="{DEF44ABA-631C-4CDC-83D4-AD9CD618545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1588"/>
            <a:ext cx="2241550" cy="622935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52388" y="1588"/>
            <a:ext cx="6573837" cy="6229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sldNum" sz="quarter" idx="10"/>
          </p:nvPr>
        </p:nvSpPr>
        <p:spPr>
          <a:ln/>
        </p:spPr>
        <p:txBody>
          <a:bodyPr/>
          <a:lstStyle>
            <a:lvl1pPr>
              <a:defRPr/>
            </a:lvl1pPr>
          </a:lstStyle>
          <a:p>
            <a:pPr>
              <a:defRPr/>
            </a:pPr>
            <a:fld id="{F904B938-DC2E-411D-893B-553F2DC9AD9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88"/>
            <a:ext cx="8229600" cy="752475"/>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52388" y="811213"/>
            <a:ext cx="4406900" cy="2633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11688" y="811213"/>
            <a:ext cx="4408487" cy="2633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52388" y="3597275"/>
            <a:ext cx="44069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11688" y="3597275"/>
            <a:ext cx="4408487"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sldNum" sz="quarter" idx="10"/>
          </p:nvPr>
        </p:nvSpPr>
        <p:spPr>
          <a:ln/>
        </p:spPr>
        <p:txBody>
          <a:bodyPr/>
          <a:lstStyle>
            <a:lvl1pPr>
              <a:defRPr/>
            </a:lvl1pPr>
          </a:lstStyle>
          <a:p>
            <a:pPr>
              <a:defRPr/>
            </a:pPr>
            <a:fld id="{B48495EC-4E35-4BDD-8CA7-A662CDF1ED1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8"/>
            <a:ext cx="8229600" cy="752475"/>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52388" y="811213"/>
            <a:ext cx="4406900" cy="541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11688" y="811213"/>
            <a:ext cx="4408487" cy="2633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11688" y="3597275"/>
            <a:ext cx="4408487"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sldNum" sz="quarter" idx="10"/>
          </p:nvPr>
        </p:nvSpPr>
        <p:spPr>
          <a:ln/>
        </p:spPr>
        <p:txBody>
          <a:bodyPr/>
          <a:lstStyle>
            <a:lvl1pPr>
              <a:defRPr/>
            </a:lvl1pPr>
          </a:lstStyle>
          <a:p>
            <a:pPr>
              <a:defRPr/>
            </a:pPr>
            <a:fld id="{CF93512F-7033-4746-9266-8BE572664B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B48F310-E1B1-44AE-A046-79654456285A}" type="datetime1">
              <a:rPr lang="en-GB"/>
              <a:pPr>
                <a:defRPr/>
              </a:pPr>
              <a:t>16/05/2013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84E7A78-D536-4902-9411-0AE6FB3DF03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FCB2CE02-63D6-494D-B9D0-4FEC6F3B4CD8}" type="datetime1">
              <a:rPr lang="en-GB"/>
              <a:pPr>
                <a:defRPr/>
              </a:pPr>
              <a:t>16/05/2013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6B9ABC2-F2E2-472E-9259-E43D55ACA62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3E72CE43-66F5-411F-8641-9F4B2CF9991E}" type="datetime1">
              <a:rPr lang="en-GB"/>
              <a:pPr>
                <a:defRPr/>
              </a:pPr>
              <a:t>16/05/2013</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80533FB-BC29-4322-ACD1-427B378AB0C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408D8B50-6A46-4193-BB41-388BED69C1B5}" type="datetime1">
              <a:rPr lang="en-GB"/>
              <a:pPr>
                <a:defRPr/>
              </a:pPr>
              <a:t>16/05/2013</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8CF5099-87A6-48C0-BC82-CEA5EFFA313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89DA382-8702-4385-947D-7447CF2A624D}" type="datetime1">
              <a:rPr lang="en-GB"/>
              <a:pPr>
                <a:defRPr/>
              </a:pPr>
              <a:t>16/05/2013</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C89640B-D9E5-4C06-BBB1-5458F0B46B3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A6EAD83-E5EA-4A2A-B10D-C4D06E0609B6}" type="datetime1">
              <a:rPr lang="en-GB"/>
              <a:pPr>
                <a:defRPr/>
              </a:pPr>
              <a:t>16/05/2013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FC0CDCE-A039-45A6-AB57-583891609C4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41C8DAE-BD77-4BBA-8427-1E0C26142732}" type="datetime1">
              <a:rPr lang="en-GB"/>
              <a:pPr>
                <a:defRPr/>
              </a:pPr>
              <a:t>16/05/2013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874BCBF-BC5B-4C0A-B4CB-A75A1E70AC8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9717821A-0C3F-4EB3-BE9C-2D3968928266}" type="datetime1">
              <a:rPr lang="en-GB"/>
              <a:pPr>
                <a:defRPr/>
              </a:pPr>
              <a:t>16/05/2013</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36EFED6-A067-44FA-A7DD-B990FF0D78F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588"/>
            <a:ext cx="9144000" cy="700087"/>
          </a:xfrm>
          <a:prstGeom prst="rect">
            <a:avLst/>
          </a:prstGeom>
          <a:solidFill>
            <a:srgbClr val="CCCCCC"/>
          </a:solidFill>
          <a:ln w="9525">
            <a:noFill/>
            <a:miter lim="800000"/>
            <a:headEnd/>
            <a:tailEnd/>
          </a:ln>
          <a:effectLst/>
        </p:spPr>
        <p:txBody>
          <a:bodyPr wrap="none" anchor="ctr"/>
          <a:lstStyle/>
          <a:p>
            <a:pPr>
              <a:defRPr/>
            </a:pPr>
            <a:endParaRPr lang="el-GR"/>
          </a:p>
        </p:txBody>
      </p:sp>
      <p:sp>
        <p:nvSpPr>
          <p:cNvPr id="3076" name="Rectangle 4"/>
          <p:cNvSpPr>
            <a:spLocks noGrp="1" noChangeArrowheads="1"/>
          </p:cNvSpPr>
          <p:nvPr>
            <p:ph type="sldNum" sz="quarter" idx="4"/>
          </p:nvPr>
        </p:nvSpPr>
        <p:spPr bwMode="auto">
          <a:xfrm>
            <a:off x="7926388" y="6403975"/>
            <a:ext cx="1079500"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72BC"/>
                </a:solidFill>
              </a:defRPr>
            </a:lvl1pPr>
          </a:lstStyle>
          <a:p>
            <a:pPr>
              <a:defRPr/>
            </a:pPr>
            <a:fld id="{F4CB4CD4-DA23-4F1B-82EC-04C783F9FF3B}" type="slidenum">
              <a:rPr lang="en-US"/>
              <a:pPr>
                <a:defRPr/>
              </a:pPr>
              <a:t>‹#›</a:t>
            </a:fld>
            <a:endParaRPr lang="en-US"/>
          </a:p>
        </p:txBody>
      </p:sp>
      <p:sp>
        <p:nvSpPr>
          <p:cNvPr id="2" name="Rectangle 5"/>
          <p:cNvSpPr>
            <a:spLocks noGrp="1" noChangeArrowheads="1"/>
          </p:cNvSpPr>
          <p:nvPr>
            <p:ph type="title"/>
          </p:nvPr>
        </p:nvSpPr>
        <p:spPr bwMode="auto">
          <a:xfrm>
            <a:off x="457200" y="1588"/>
            <a:ext cx="8229600" cy="752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3077" name="Rectangle 6"/>
          <p:cNvSpPr>
            <a:spLocks noGrp="1" noChangeArrowheads="1"/>
          </p:cNvSpPr>
          <p:nvPr>
            <p:ph type="body" idx="1"/>
          </p:nvPr>
        </p:nvSpPr>
        <p:spPr bwMode="auto">
          <a:xfrm>
            <a:off x="52388" y="811213"/>
            <a:ext cx="8967787" cy="5419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8" name="Picture 7" descr="TRASYS_logo_quadri_100mm"/>
          <p:cNvPicPr>
            <a:picLocks noChangeAspect="1" noChangeArrowheads="1"/>
          </p:cNvPicPr>
          <p:nvPr/>
        </p:nvPicPr>
        <p:blipFill>
          <a:blip r:embed="rId15" cstate="print"/>
          <a:srcRect/>
          <a:stretch>
            <a:fillRect/>
          </a:stretch>
        </p:blipFill>
        <p:spPr bwMode="auto">
          <a:xfrm>
            <a:off x="3417888" y="6134100"/>
            <a:ext cx="1868487" cy="725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3"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rgbClr val="0072BC"/>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hyperlink" Target="mailto:luc.joudrier@esa.int" TargetMode="External"/><Relationship Id="rId5" Type="http://schemas.openxmlformats.org/officeDocument/2006/relationships/image" Target="../media/image30.jpeg"/><Relationship Id="rId4" Type="http://schemas.openxmlformats.org/officeDocument/2006/relationships/hyperlink" Target="mailto:Konstantinos.Kapellos@trasys.b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noFill/>
        </p:spPr>
        <p:txBody>
          <a:bodyPr/>
          <a:lstStyle/>
          <a:p>
            <a:pPr eaLnBrk="1" hangingPunct="1"/>
            <a:r>
              <a:rPr lang="en-GB" smtClean="0"/>
              <a:t>3DROCS: </a:t>
            </a:r>
            <a:r>
              <a:rPr lang="en-US" smtClean="0"/>
              <a:t>3D Based Rover Operations Control System</a:t>
            </a:r>
            <a:r>
              <a:rPr lang="en-GB" smtClean="0"/>
              <a:t>  </a:t>
            </a:r>
          </a:p>
        </p:txBody>
      </p:sp>
      <p:sp>
        <p:nvSpPr>
          <p:cNvPr id="5123" name="Rectangle 3"/>
          <p:cNvSpPr>
            <a:spLocks noGrp="1" noChangeArrowheads="1"/>
          </p:cNvSpPr>
          <p:nvPr>
            <p:ph type="subTitle" idx="1"/>
          </p:nvPr>
        </p:nvSpPr>
        <p:spPr>
          <a:xfrm>
            <a:off x="0" y="4383088"/>
            <a:ext cx="9144000" cy="1493837"/>
          </a:xfrm>
          <a:noFill/>
        </p:spPr>
        <p:txBody>
          <a:bodyPr/>
          <a:lstStyle/>
          <a:p>
            <a:pPr eaLnBrk="1" hangingPunct="1">
              <a:lnSpc>
                <a:spcPct val="80000"/>
              </a:lnSpc>
            </a:pPr>
            <a:r>
              <a:rPr lang="en-GB" sz="1800" dirty="0" smtClean="0"/>
              <a:t>Luc </a:t>
            </a:r>
            <a:r>
              <a:rPr lang="en-GB" sz="1800" dirty="0" err="1" smtClean="0"/>
              <a:t>Joudrier</a:t>
            </a:r>
            <a:r>
              <a:rPr lang="en-GB" sz="1800" dirty="0" smtClean="0"/>
              <a:t> </a:t>
            </a:r>
            <a:r>
              <a:rPr lang="en-GB" sz="1600" dirty="0" smtClean="0"/>
              <a:t>(ESTEC)</a:t>
            </a:r>
            <a:r>
              <a:rPr lang="en-GB" sz="1800" dirty="0" smtClean="0"/>
              <a:t>, </a:t>
            </a:r>
            <a:r>
              <a:rPr lang="en-GB" sz="1800" dirty="0" err="1" smtClean="0"/>
              <a:t>Konstantinos</a:t>
            </a:r>
            <a:r>
              <a:rPr lang="en-GB" sz="1800" dirty="0" smtClean="0"/>
              <a:t> </a:t>
            </a:r>
            <a:r>
              <a:rPr lang="en-GB" sz="1800" dirty="0" err="1" smtClean="0"/>
              <a:t>Kapellos</a:t>
            </a:r>
            <a:r>
              <a:rPr lang="en-GB" sz="1800" dirty="0" smtClean="0"/>
              <a:t> </a:t>
            </a:r>
            <a:r>
              <a:rPr lang="en-GB" sz="1600" dirty="0" smtClean="0"/>
              <a:t>(TRASYS)</a:t>
            </a:r>
            <a:r>
              <a:rPr lang="en-GB" sz="1800" dirty="0" smtClean="0"/>
              <a:t>, </a:t>
            </a:r>
            <a:r>
              <a:rPr lang="en-GB" sz="1800" dirty="0" err="1" smtClean="0"/>
              <a:t>Kjetil</a:t>
            </a:r>
            <a:r>
              <a:rPr lang="en-GB" sz="1800" dirty="0" smtClean="0"/>
              <a:t> </a:t>
            </a:r>
            <a:r>
              <a:rPr lang="en-GB" sz="1800" dirty="0" err="1" smtClean="0"/>
              <a:t>Wormnes</a:t>
            </a:r>
            <a:r>
              <a:rPr lang="en-GB" sz="1800" dirty="0" smtClean="0"/>
              <a:t> </a:t>
            </a:r>
            <a:r>
              <a:rPr lang="en-GB" sz="1600" dirty="0" smtClean="0"/>
              <a:t>(ESTEC)</a:t>
            </a:r>
          </a:p>
          <a:p>
            <a:pPr eaLnBrk="1" hangingPunct="1">
              <a:lnSpc>
                <a:spcPct val="80000"/>
              </a:lnSpc>
            </a:pPr>
            <a:endParaRPr lang="en-GB" sz="1800" dirty="0" smtClean="0"/>
          </a:p>
          <a:p>
            <a:pPr eaLnBrk="1" hangingPunct="1">
              <a:lnSpc>
                <a:spcPct val="80000"/>
              </a:lnSpc>
            </a:pPr>
            <a:endParaRPr lang="en-GB" sz="1800" dirty="0" smtClean="0"/>
          </a:p>
          <a:p>
            <a:pPr eaLnBrk="1" hangingPunct="1">
              <a:lnSpc>
                <a:spcPct val="80000"/>
              </a:lnSpc>
            </a:pPr>
            <a:r>
              <a:rPr lang="en-GB" sz="1800" dirty="0" smtClean="0"/>
              <a:t>ASTRA – 16 May 2013</a:t>
            </a:r>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0CABC506-3F49-46FC-9192-10D39A1FA60E}" type="slidenum">
              <a:rPr lang="en-US" smtClean="0"/>
              <a:pPr/>
              <a:t>10</a:t>
            </a:fld>
            <a:endParaRPr lang="en-US" smtClean="0"/>
          </a:p>
        </p:txBody>
      </p:sp>
      <p:sp>
        <p:nvSpPr>
          <p:cNvPr id="13315" name="Rectangle 2"/>
          <p:cNvSpPr>
            <a:spLocks noGrp="1" noChangeArrowheads="1"/>
          </p:cNvSpPr>
          <p:nvPr>
            <p:ph type="title"/>
          </p:nvPr>
        </p:nvSpPr>
        <p:spPr/>
        <p:txBody>
          <a:bodyPr/>
          <a:lstStyle/>
          <a:p>
            <a:pPr eaLnBrk="1" hangingPunct="1"/>
            <a:r>
              <a:rPr lang="en-GB" smtClean="0"/>
              <a:t>Planning – Activities Specification</a:t>
            </a:r>
          </a:p>
        </p:txBody>
      </p:sp>
      <p:sp>
        <p:nvSpPr>
          <p:cNvPr id="13316"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3317" name="Rectangle 4"/>
          <p:cNvSpPr>
            <a:spLocks noChangeArrowheads="1"/>
          </p:cNvSpPr>
          <p:nvPr/>
        </p:nvSpPr>
        <p:spPr bwMode="auto">
          <a:xfrm>
            <a:off x="233363" y="692150"/>
            <a:ext cx="5851525" cy="3455988"/>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US"/>
              <a:t>Activities are the building blocks for planning</a:t>
            </a:r>
          </a:p>
          <a:p>
            <a:pPr marL="342900" indent="-342900">
              <a:spcBef>
                <a:spcPct val="20000"/>
              </a:spcBef>
              <a:buClr>
                <a:schemeClr val="hlink"/>
              </a:buClr>
              <a:buFont typeface="Wingdings" pitchFamily="2" charset="2"/>
              <a:buChar char="§"/>
            </a:pPr>
            <a:endParaRPr lang="en-GB" sz="2200">
              <a:solidFill>
                <a:srgbClr val="0072BC"/>
              </a:solidFill>
            </a:endParaRPr>
          </a:p>
          <a:p>
            <a:pPr marL="342900" indent="-342900">
              <a:spcBef>
                <a:spcPct val="20000"/>
              </a:spcBef>
              <a:buClr>
                <a:schemeClr val="hlink"/>
              </a:buClr>
              <a:buFont typeface="Wingdings" pitchFamily="2" charset="2"/>
              <a:buChar char="§"/>
            </a:pPr>
            <a:r>
              <a:rPr lang="en-GB"/>
              <a:t>Activities are characterised by:</a:t>
            </a:r>
            <a:endParaRPr lang="en-GB" sz="1600">
              <a:solidFill>
                <a:srgbClr val="0072BC"/>
              </a:solidFill>
            </a:endParaRPr>
          </a:p>
          <a:p>
            <a:pPr marL="742950" lvl="1" indent="-285750">
              <a:spcBef>
                <a:spcPct val="20000"/>
              </a:spcBef>
              <a:buFontTx/>
              <a:buChar char="–"/>
            </a:pPr>
            <a:r>
              <a:rPr lang="en-US" sz="1400">
                <a:solidFill>
                  <a:srgbClr val="0072BC"/>
                </a:solidFill>
              </a:rPr>
              <a:t>A uniquely defined identifier</a:t>
            </a:r>
          </a:p>
          <a:p>
            <a:pPr marL="742950" lvl="1" indent="-285750">
              <a:spcBef>
                <a:spcPct val="20000"/>
              </a:spcBef>
              <a:buFontTx/>
              <a:buChar char="–"/>
            </a:pPr>
            <a:r>
              <a:rPr lang="en-US" sz="1400">
                <a:solidFill>
                  <a:srgbClr val="0072BC"/>
                </a:solidFill>
              </a:rPr>
              <a:t>A set of parameters defined by their id, their type, their size, their validity range and a short description. Application dedicated types are considered.</a:t>
            </a:r>
          </a:p>
          <a:p>
            <a:pPr marL="742950" lvl="1" indent="-285750">
              <a:spcBef>
                <a:spcPct val="20000"/>
              </a:spcBef>
              <a:buFontTx/>
              <a:buChar char="–"/>
            </a:pPr>
            <a:r>
              <a:rPr lang="en-US" sz="1400">
                <a:solidFill>
                  <a:srgbClr val="0072BC"/>
                </a:solidFill>
              </a:rPr>
              <a:t>A set of events: pre-conditions, post-conditions, and exceptions</a:t>
            </a:r>
          </a:p>
          <a:p>
            <a:pPr marL="742950" lvl="1" indent="-285750">
              <a:spcBef>
                <a:spcPct val="20000"/>
              </a:spcBef>
              <a:buFontTx/>
              <a:buChar char="–"/>
            </a:pPr>
            <a:r>
              <a:rPr lang="en-US" sz="1400">
                <a:solidFill>
                  <a:srgbClr val="0072BC"/>
                </a:solidFill>
              </a:rPr>
              <a:t>Information indicating the products to be produced during the Activity execution, their type and size as well as their downlink priority</a:t>
            </a:r>
          </a:p>
          <a:p>
            <a:pPr marL="742950" lvl="1" indent="-285750">
              <a:spcBef>
                <a:spcPct val="20000"/>
              </a:spcBef>
              <a:buFontTx/>
              <a:buChar char="–"/>
            </a:pPr>
            <a:r>
              <a:rPr lang="en-US" sz="1400">
                <a:solidFill>
                  <a:srgbClr val="0072BC"/>
                </a:solidFill>
              </a:rPr>
              <a:t>Information related to the 3D representation of the Activity</a:t>
            </a:r>
          </a:p>
          <a:p>
            <a:pPr marL="742950" lvl="1" indent="-285750">
              <a:spcBef>
                <a:spcPct val="20000"/>
              </a:spcBef>
              <a:buFontTx/>
              <a:buChar char="–"/>
            </a:pPr>
            <a:r>
              <a:rPr lang="en-US" sz="1400">
                <a:solidFill>
                  <a:srgbClr val="0072BC"/>
                </a:solidFill>
              </a:rPr>
              <a:t>A short description</a:t>
            </a:r>
            <a:endParaRPr lang="en-GB" sz="1400">
              <a:solidFill>
                <a:srgbClr val="0072BC"/>
              </a:solidFill>
            </a:endParaRPr>
          </a:p>
        </p:txBody>
      </p:sp>
      <p:pic>
        <p:nvPicPr>
          <p:cNvPr id="13318" name="Picture 5" descr="C:\Users\kk\activity-cylinder.jpg"/>
          <p:cNvPicPr>
            <a:picLocks noChangeAspect="1" noChangeArrowheads="1"/>
          </p:cNvPicPr>
          <p:nvPr/>
        </p:nvPicPr>
        <p:blipFill>
          <a:blip r:embed="rId3" cstate="print"/>
          <a:srcRect/>
          <a:stretch>
            <a:fillRect/>
          </a:stretch>
        </p:blipFill>
        <p:spPr bwMode="auto">
          <a:xfrm>
            <a:off x="6156325" y="2133600"/>
            <a:ext cx="2736850" cy="1538288"/>
          </a:xfrm>
          <a:prstGeom prst="rect">
            <a:avLst/>
          </a:prstGeom>
          <a:noFill/>
          <a:ln w="9525">
            <a:noFill/>
            <a:miter lim="800000"/>
            <a:headEnd/>
            <a:tailEnd/>
          </a:ln>
        </p:spPr>
      </p:pic>
      <p:sp>
        <p:nvSpPr>
          <p:cNvPr id="13319" name="Rectangle 4"/>
          <p:cNvSpPr>
            <a:spLocks noChangeArrowheads="1"/>
          </p:cNvSpPr>
          <p:nvPr/>
        </p:nvSpPr>
        <p:spPr bwMode="auto">
          <a:xfrm>
            <a:off x="323850" y="4508500"/>
            <a:ext cx="8496300" cy="1584325"/>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dirty="0"/>
              <a:t>Activities 3D representation visually indicates:</a:t>
            </a:r>
            <a:endParaRPr lang="en-US" sz="1600" dirty="0">
              <a:solidFill>
                <a:srgbClr val="0072BC"/>
              </a:solidFill>
            </a:endParaRPr>
          </a:p>
          <a:p>
            <a:pPr marL="742950" lvl="1" indent="-285750">
              <a:spcBef>
                <a:spcPct val="20000"/>
              </a:spcBef>
              <a:buFontTx/>
              <a:buChar char="–"/>
            </a:pPr>
            <a:r>
              <a:rPr lang="en-US" sz="1400" dirty="0">
                <a:solidFill>
                  <a:srgbClr val="0072BC"/>
                </a:solidFill>
              </a:rPr>
              <a:t>The subsystem related to the Activity</a:t>
            </a:r>
            <a:endParaRPr lang="en-GB" sz="1400" dirty="0">
              <a:solidFill>
                <a:srgbClr val="0072BC"/>
              </a:solidFill>
            </a:endParaRPr>
          </a:p>
          <a:p>
            <a:pPr marL="742950" lvl="1" indent="-285750">
              <a:spcBef>
                <a:spcPct val="20000"/>
              </a:spcBef>
              <a:buFontTx/>
              <a:buChar char="–"/>
            </a:pPr>
            <a:r>
              <a:rPr lang="en-GB" sz="1400" dirty="0">
                <a:solidFill>
                  <a:srgbClr val="0072BC"/>
                </a:solidFill>
              </a:rPr>
              <a:t>The required resources (</a:t>
            </a:r>
            <a:r>
              <a:rPr lang="en-US" sz="1400" dirty="0">
                <a:solidFill>
                  <a:srgbClr val="0072BC"/>
                </a:solidFill>
              </a:rPr>
              <a:t>duration, power and memory mass consumption)</a:t>
            </a:r>
            <a:endParaRPr lang="en-GB" sz="1400" dirty="0">
              <a:solidFill>
                <a:srgbClr val="0072BC"/>
              </a:solidFill>
            </a:endParaRPr>
          </a:p>
          <a:p>
            <a:pPr marL="742950" lvl="1" indent="-285750">
              <a:spcBef>
                <a:spcPct val="20000"/>
              </a:spcBef>
              <a:buFontTx/>
              <a:buChar char="–"/>
            </a:pPr>
            <a:r>
              <a:rPr lang="en-US" sz="1400" dirty="0">
                <a:solidFill>
                  <a:srgbClr val="0072BC"/>
                </a:solidFill>
              </a:rPr>
              <a:t>The start and end time of the </a:t>
            </a:r>
            <a:r>
              <a:rPr lang="en-US" sz="1400" dirty="0" smtClean="0">
                <a:solidFill>
                  <a:srgbClr val="0072BC"/>
                </a:solidFill>
              </a:rPr>
              <a:t>Activity</a:t>
            </a:r>
          </a:p>
          <a:p>
            <a:pPr marL="742950" lvl="1" indent="-285750">
              <a:spcBef>
                <a:spcPct val="20000"/>
              </a:spcBef>
              <a:buFontTx/>
              <a:buChar char="–"/>
            </a:pPr>
            <a:r>
              <a:rPr lang="en-US" sz="1400" dirty="0" smtClean="0">
                <a:solidFill>
                  <a:srgbClr val="0072BC"/>
                </a:solidFill>
              </a:rPr>
              <a:t>The Activity possible ends</a:t>
            </a:r>
            <a:endParaRPr lang="en-US" sz="1400" dirty="0">
              <a:solidFill>
                <a:srgbClr val="0072BC"/>
              </a:solidFill>
            </a:endParaRPr>
          </a:p>
          <a:p>
            <a:pPr marL="742950" lvl="1" indent="-285750">
              <a:spcBef>
                <a:spcPct val="20000"/>
              </a:spcBef>
              <a:buFontTx/>
              <a:buChar char="–"/>
            </a:pPr>
            <a:r>
              <a:rPr lang="en-US" sz="1400" dirty="0">
                <a:solidFill>
                  <a:srgbClr val="0072BC"/>
                </a:solidFill>
              </a:rPr>
              <a:t>The location on the planetary surface the Activity is expected to take place</a:t>
            </a:r>
            <a:endParaRPr lang="en-GB" sz="1400" dirty="0">
              <a:solidFill>
                <a:srgbClr val="0072B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514EBE83-89FA-4F89-973F-98E7F4CAFAC1}" type="slidenum">
              <a:rPr lang="en-US" smtClean="0"/>
              <a:pPr/>
              <a:t>11</a:t>
            </a:fld>
            <a:endParaRPr lang="en-US" smtClean="0"/>
          </a:p>
        </p:txBody>
      </p:sp>
      <p:sp>
        <p:nvSpPr>
          <p:cNvPr id="14339" name="Rectangle 2"/>
          <p:cNvSpPr>
            <a:spLocks noGrp="1" noChangeArrowheads="1"/>
          </p:cNvSpPr>
          <p:nvPr>
            <p:ph type="title"/>
          </p:nvPr>
        </p:nvSpPr>
        <p:spPr/>
        <p:txBody>
          <a:bodyPr/>
          <a:lstStyle/>
          <a:p>
            <a:pPr eaLnBrk="1" hangingPunct="1"/>
            <a:r>
              <a:rPr lang="en-GB" smtClean="0"/>
              <a:t>Planning – Activity Plans Specification</a:t>
            </a:r>
          </a:p>
        </p:txBody>
      </p:sp>
      <p:sp>
        <p:nvSpPr>
          <p:cNvPr id="14340"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4341" name="Rectangle 4"/>
          <p:cNvSpPr>
            <a:spLocks noChangeArrowheads="1"/>
          </p:cNvSpPr>
          <p:nvPr/>
        </p:nvSpPr>
        <p:spPr bwMode="auto">
          <a:xfrm>
            <a:off x="233363" y="981075"/>
            <a:ext cx="8442325" cy="719138"/>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dirty="0" smtClean="0"/>
              <a:t>The Activity Plans are specified graphically in the 3D Activity Plan Editor. The </a:t>
            </a:r>
            <a:r>
              <a:rPr lang="en-GB" dirty="0"/>
              <a:t>operator, in the 3D canvas, manipulates graphically Activities, Activities inter-connections and group of Activities</a:t>
            </a:r>
            <a:endParaRPr lang="en-US" dirty="0"/>
          </a:p>
        </p:txBody>
      </p:sp>
      <p:pic>
        <p:nvPicPr>
          <p:cNvPr id="14342" name="Picture 5"/>
          <p:cNvPicPr>
            <a:picLocks noChangeAspect="1" noChangeArrowheads="1"/>
          </p:cNvPicPr>
          <p:nvPr/>
        </p:nvPicPr>
        <p:blipFill>
          <a:blip r:embed="rId3" cstate="print"/>
          <a:srcRect/>
          <a:stretch>
            <a:fillRect/>
          </a:stretch>
        </p:blipFill>
        <p:spPr bwMode="auto">
          <a:xfrm>
            <a:off x="6084888" y="1773238"/>
            <a:ext cx="2952750" cy="2016125"/>
          </a:xfrm>
          <a:prstGeom prst="rect">
            <a:avLst/>
          </a:prstGeom>
          <a:noFill/>
          <a:ln w="9525">
            <a:noFill/>
            <a:miter lim="800000"/>
            <a:headEnd/>
            <a:tailEnd/>
          </a:ln>
        </p:spPr>
      </p:pic>
      <p:sp>
        <p:nvSpPr>
          <p:cNvPr id="7" name="Rectangle 4"/>
          <p:cNvSpPr>
            <a:spLocks noChangeArrowheads="1"/>
          </p:cNvSpPr>
          <p:nvPr/>
        </p:nvSpPr>
        <p:spPr bwMode="auto">
          <a:xfrm>
            <a:off x="539750" y="1988989"/>
            <a:ext cx="5616575" cy="3024187"/>
          </a:xfrm>
          <a:prstGeom prst="rect">
            <a:avLst/>
          </a:prstGeom>
          <a:noFill/>
          <a:ln w="9525">
            <a:noFill/>
            <a:miter lim="800000"/>
            <a:headEnd/>
            <a:tailEnd/>
          </a:ln>
        </p:spPr>
        <p:txBody>
          <a:bodyPr/>
          <a:lstStyle/>
          <a:p>
            <a:pPr marL="285750" indent="-285750">
              <a:spcBef>
                <a:spcPct val="20000"/>
              </a:spcBef>
              <a:buFontTx/>
              <a:buChar char="–"/>
              <a:defRPr/>
            </a:pPr>
            <a:r>
              <a:rPr lang="en-US" sz="1600" dirty="0" smtClean="0">
                <a:solidFill>
                  <a:srgbClr val="0072BC"/>
                </a:solidFill>
              </a:rPr>
              <a:t>Selects </a:t>
            </a:r>
            <a:r>
              <a:rPr lang="en-US" sz="1600" dirty="0">
                <a:solidFill>
                  <a:srgbClr val="0072BC"/>
                </a:solidFill>
              </a:rPr>
              <a:t>an Activity </a:t>
            </a:r>
            <a:r>
              <a:rPr lang="en-US" sz="1600" dirty="0" smtClean="0">
                <a:solidFill>
                  <a:srgbClr val="0072BC"/>
                </a:solidFill>
              </a:rPr>
              <a:t>and inserts </a:t>
            </a:r>
            <a:r>
              <a:rPr lang="en-US" sz="1600" dirty="0">
                <a:solidFill>
                  <a:srgbClr val="0072BC"/>
                </a:solidFill>
              </a:rPr>
              <a:t>it into the Activity Plan Editor</a:t>
            </a:r>
          </a:p>
          <a:p>
            <a:pPr marL="285750" indent="-285750">
              <a:spcBef>
                <a:spcPct val="20000"/>
              </a:spcBef>
              <a:buFontTx/>
              <a:buChar char="–"/>
              <a:defRPr/>
            </a:pPr>
            <a:endParaRPr lang="en-GB" sz="1600" dirty="0">
              <a:solidFill>
                <a:srgbClr val="0072BC"/>
              </a:solidFill>
            </a:endParaRPr>
          </a:p>
          <a:p>
            <a:pPr marL="285750" indent="-285750">
              <a:spcBef>
                <a:spcPct val="20000"/>
              </a:spcBef>
              <a:buFontTx/>
              <a:buChar char="–"/>
              <a:defRPr/>
            </a:pPr>
            <a:r>
              <a:rPr lang="en-GB" sz="1600" dirty="0" smtClean="0">
                <a:solidFill>
                  <a:srgbClr val="0072BC"/>
                </a:solidFill>
              </a:rPr>
              <a:t>Indicates </a:t>
            </a:r>
            <a:r>
              <a:rPr lang="en-GB" sz="1600" dirty="0">
                <a:solidFill>
                  <a:srgbClr val="0072BC"/>
                </a:solidFill>
              </a:rPr>
              <a:t>the location the Activity takes place by connecting the 'location port' of the Activity to a point of the terrain using a line segment</a:t>
            </a:r>
            <a:endParaRPr lang="en-GB" sz="2200" dirty="0">
              <a:solidFill>
                <a:srgbClr val="0072BC"/>
              </a:solidFill>
            </a:endParaRPr>
          </a:p>
          <a:p>
            <a:pPr marL="285750" indent="-285750">
              <a:spcBef>
                <a:spcPct val="20000"/>
              </a:spcBef>
              <a:buFontTx/>
              <a:buChar char="–"/>
              <a:defRPr/>
            </a:pPr>
            <a:endParaRPr lang="en-US" sz="1600" dirty="0">
              <a:solidFill>
                <a:srgbClr val="0072BC"/>
              </a:solidFill>
            </a:endParaRPr>
          </a:p>
          <a:p>
            <a:pPr marL="285750" indent="-285750">
              <a:spcBef>
                <a:spcPct val="20000"/>
              </a:spcBef>
              <a:buFontTx/>
              <a:buChar char="–"/>
              <a:defRPr/>
            </a:pPr>
            <a:r>
              <a:rPr lang="en-US" sz="1600" dirty="0" smtClean="0">
                <a:solidFill>
                  <a:srgbClr val="0072BC"/>
                </a:solidFill>
              </a:rPr>
              <a:t>Connects </a:t>
            </a:r>
            <a:r>
              <a:rPr lang="en-US" sz="1600" dirty="0">
                <a:solidFill>
                  <a:srgbClr val="0072BC"/>
                </a:solidFill>
              </a:rPr>
              <a:t>an output port of an Activity with the input port of one or more other Activities using oriented line segments indicating the precedence order of the Activities execution</a:t>
            </a:r>
          </a:p>
          <a:p>
            <a:pPr marL="285750" indent="-285750">
              <a:spcBef>
                <a:spcPct val="20000"/>
              </a:spcBef>
              <a:buFontTx/>
              <a:buChar char="–"/>
              <a:defRPr/>
            </a:pPr>
            <a:endParaRPr lang="en-US" sz="1600" dirty="0">
              <a:solidFill>
                <a:srgbClr val="0072BC"/>
              </a:solidFill>
            </a:endParaRPr>
          </a:p>
          <a:p>
            <a:pPr marL="285750" indent="-285750">
              <a:spcBef>
                <a:spcPct val="20000"/>
              </a:spcBef>
              <a:buFontTx/>
              <a:buChar char="–"/>
              <a:defRPr/>
            </a:pPr>
            <a:r>
              <a:rPr lang="en-US" sz="1600" dirty="0" smtClean="0">
                <a:solidFill>
                  <a:srgbClr val="0072BC"/>
                </a:solidFill>
              </a:rPr>
              <a:t>Groups </a:t>
            </a:r>
            <a:r>
              <a:rPr lang="en-US" sz="1600" dirty="0">
                <a:solidFill>
                  <a:srgbClr val="0072BC"/>
                </a:solidFill>
              </a:rPr>
              <a:t>graphically a set of Activities</a:t>
            </a:r>
            <a:endParaRPr lang="en-GB" sz="1600" dirty="0">
              <a:solidFill>
                <a:srgbClr val="0072BC"/>
              </a:solidFill>
            </a:endParaRPr>
          </a:p>
          <a:p>
            <a:pPr marL="342900" indent="-342900">
              <a:spcBef>
                <a:spcPct val="20000"/>
              </a:spcBef>
              <a:buClr>
                <a:schemeClr val="hlink"/>
              </a:buClr>
              <a:buFont typeface="Wingdings" pitchFamily="2" charset="2"/>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1EDEEBDF-18EE-46AF-8CF2-699AC4C25B3E}" type="slidenum">
              <a:rPr lang="en-US" smtClean="0"/>
              <a:pPr/>
              <a:t>12</a:t>
            </a:fld>
            <a:endParaRPr lang="en-US" smtClean="0"/>
          </a:p>
        </p:txBody>
      </p:sp>
      <p:sp>
        <p:nvSpPr>
          <p:cNvPr id="15363" name="Rectangle 2"/>
          <p:cNvSpPr>
            <a:spLocks noGrp="1" noChangeArrowheads="1"/>
          </p:cNvSpPr>
          <p:nvPr>
            <p:ph type="title"/>
          </p:nvPr>
        </p:nvSpPr>
        <p:spPr/>
        <p:txBody>
          <a:bodyPr/>
          <a:lstStyle/>
          <a:p>
            <a:pPr eaLnBrk="1" hangingPunct="1"/>
            <a:r>
              <a:rPr lang="en-GB" smtClean="0"/>
              <a:t>Planning – On-line Activity Plan Simulation</a:t>
            </a:r>
          </a:p>
        </p:txBody>
      </p:sp>
      <p:sp>
        <p:nvSpPr>
          <p:cNvPr id="15364"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5365" name="Rectangle 4"/>
          <p:cNvSpPr>
            <a:spLocks noChangeArrowheads="1"/>
          </p:cNvSpPr>
          <p:nvPr/>
        </p:nvSpPr>
        <p:spPr bwMode="auto">
          <a:xfrm>
            <a:off x="233363" y="981075"/>
            <a:ext cx="8442325" cy="511175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dirty="0"/>
              <a:t>The Activity Plan under specification is continuously simulated. Every change in the Activity Plan specification that affects the simulated results initiates a new simulation to update the estimation of the required resources.</a:t>
            </a:r>
          </a:p>
          <a:p>
            <a:pPr marL="342900" indent="-342900">
              <a:spcBef>
                <a:spcPct val="20000"/>
              </a:spcBef>
              <a:buClr>
                <a:schemeClr val="hlink"/>
              </a:buClr>
              <a:buFont typeface="Wingdings" pitchFamily="2" charset="2"/>
              <a:buChar char="§"/>
            </a:pPr>
            <a:endParaRPr lang="en-GB" sz="1600" dirty="0">
              <a:solidFill>
                <a:srgbClr val="0072BC"/>
              </a:solidFill>
            </a:endParaRPr>
          </a:p>
          <a:p>
            <a:pPr marL="342900" indent="-342900">
              <a:spcBef>
                <a:spcPct val="20000"/>
              </a:spcBef>
              <a:buClr>
                <a:schemeClr val="hlink"/>
              </a:buClr>
              <a:buFont typeface="Wingdings" pitchFamily="2" charset="2"/>
              <a:buChar char="§"/>
            </a:pPr>
            <a:r>
              <a:rPr lang="en-GB" dirty="0"/>
              <a:t>The 3D Activity Plan </a:t>
            </a:r>
            <a:r>
              <a:rPr lang="en-GB" dirty="0" smtClean="0"/>
              <a:t>Editor: </a:t>
            </a:r>
            <a:endParaRPr lang="en-US" sz="1600" dirty="0">
              <a:solidFill>
                <a:srgbClr val="0072BC"/>
              </a:solidFill>
            </a:endParaRPr>
          </a:p>
          <a:p>
            <a:pPr marL="742950" lvl="1" indent="-285750">
              <a:spcBef>
                <a:spcPct val="20000"/>
              </a:spcBef>
              <a:buFontTx/>
              <a:buChar char="–"/>
            </a:pPr>
            <a:r>
              <a:rPr lang="en-US" sz="1600" dirty="0">
                <a:solidFill>
                  <a:srgbClr val="0072BC"/>
                </a:solidFill>
              </a:rPr>
              <a:t>Updates the displayed level of resources of the Activity Plan following the simulation results</a:t>
            </a:r>
          </a:p>
          <a:p>
            <a:pPr marL="742950" lvl="1" indent="-285750">
              <a:spcBef>
                <a:spcPct val="20000"/>
              </a:spcBef>
              <a:buFontTx/>
              <a:buChar char="–"/>
            </a:pPr>
            <a:r>
              <a:rPr lang="en-US" sz="1600" dirty="0">
                <a:solidFill>
                  <a:srgbClr val="0072BC"/>
                </a:solidFill>
              </a:rPr>
              <a:t>Highlights the paths that have been simulated.</a:t>
            </a:r>
          </a:p>
          <a:p>
            <a:pPr marL="742950" lvl="1" indent="-285750">
              <a:spcBef>
                <a:spcPct val="20000"/>
              </a:spcBef>
              <a:buFontTx/>
              <a:buChar char="–"/>
            </a:pPr>
            <a:r>
              <a:rPr lang="en-US" sz="1600" dirty="0">
                <a:solidFill>
                  <a:srgbClr val="0072BC"/>
                </a:solidFill>
              </a:rPr>
              <a:t>Visualizes the communication windows together with the downloaded products </a:t>
            </a:r>
          </a:p>
          <a:p>
            <a:pPr marL="742950" lvl="1" indent="-285750">
              <a:spcBef>
                <a:spcPct val="20000"/>
              </a:spcBef>
              <a:buFontTx/>
              <a:buChar char="–"/>
            </a:pPr>
            <a:r>
              <a:rPr lang="en-US" sz="1600" dirty="0">
                <a:solidFill>
                  <a:srgbClr val="0072BC"/>
                </a:solidFill>
              </a:rPr>
              <a:t>Visualizes the significant ephemerides events</a:t>
            </a:r>
          </a:p>
          <a:p>
            <a:pPr marL="742950" lvl="1" indent="-285750">
              <a:spcBef>
                <a:spcPct val="20000"/>
              </a:spcBef>
              <a:buFontTx/>
              <a:buChar char="–"/>
            </a:pPr>
            <a:r>
              <a:rPr lang="en-US" sz="1600" dirty="0">
                <a:solidFill>
                  <a:srgbClr val="0072BC"/>
                </a:solidFill>
              </a:rPr>
              <a:t>In case of failure indicates the executed path, the last Activity that has been executed and the reason it failed</a:t>
            </a:r>
          </a:p>
          <a:p>
            <a:pPr marL="742950" lvl="1" indent="-285750">
              <a:spcBef>
                <a:spcPct val="20000"/>
              </a:spcBef>
              <a:buFontTx/>
              <a:buChar char="–"/>
            </a:pPr>
            <a:endParaRPr lang="en-US" sz="1600" dirty="0">
              <a:solidFill>
                <a:srgbClr val="0072BC"/>
              </a:solidFill>
            </a:endParaRPr>
          </a:p>
          <a:p>
            <a:pPr marL="342900" indent="-342900">
              <a:spcBef>
                <a:spcPct val="20000"/>
              </a:spcBef>
              <a:buClr>
                <a:schemeClr val="hlink"/>
              </a:buClr>
              <a:buFont typeface="Wingdings" pitchFamily="2" charset="2"/>
              <a:buChar char="§"/>
            </a:pPr>
            <a:endParaRPr lang="en-GB" sz="1600" dirty="0">
              <a:solidFill>
                <a:srgbClr val="0072BC"/>
              </a:solidFill>
            </a:endParaRPr>
          </a:p>
          <a:p>
            <a:pPr marL="342900" indent="-342900">
              <a:spcBef>
                <a:spcPct val="20000"/>
              </a:spcBef>
              <a:buClr>
                <a:schemeClr val="hlink"/>
              </a:buClr>
              <a:buFont typeface="Wingdings" pitchFamily="2" charset="2"/>
              <a:buChar char="§"/>
            </a:pPr>
            <a:r>
              <a:rPr lang="en-GB" dirty="0"/>
              <a:t>The 3DROV Simulator is integrated into 3DROCS </a:t>
            </a:r>
            <a:endParaRPr lang="en-US" sz="1600" dirty="0">
              <a:solidFill>
                <a:srgbClr val="0072BC"/>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CDA06779-A7E0-43BF-ACD8-6ADB490FE41C}" type="slidenum">
              <a:rPr lang="en-US" smtClean="0"/>
              <a:pPr/>
              <a:t>13</a:t>
            </a:fld>
            <a:endParaRPr lang="en-US" smtClean="0"/>
          </a:p>
        </p:txBody>
      </p:sp>
      <p:sp>
        <p:nvSpPr>
          <p:cNvPr id="16387" name="Rectangle 2"/>
          <p:cNvSpPr>
            <a:spLocks noGrp="1" noChangeArrowheads="1"/>
          </p:cNvSpPr>
          <p:nvPr>
            <p:ph type="title"/>
          </p:nvPr>
        </p:nvSpPr>
        <p:spPr/>
        <p:txBody>
          <a:bodyPr/>
          <a:lstStyle/>
          <a:p>
            <a:pPr eaLnBrk="1" hangingPunct="1"/>
            <a:r>
              <a:rPr lang="en-GB" smtClean="0"/>
              <a:t>Planning – Situational Awareness </a:t>
            </a:r>
          </a:p>
        </p:txBody>
      </p:sp>
      <p:sp>
        <p:nvSpPr>
          <p:cNvPr id="16388"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6389" name="Rectangle 4"/>
          <p:cNvSpPr>
            <a:spLocks noChangeArrowheads="1"/>
          </p:cNvSpPr>
          <p:nvPr/>
        </p:nvSpPr>
        <p:spPr bwMode="auto">
          <a:xfrm>
            <a:off x="233363" y="908050"/>
            <a:ext cx="8442325" cy="1800225"/>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a:t>3DROCS provides </a:t>
            </a:r>
            <a:r>
              <a:rPr lang="en-GB" i="1"/>
              <a:t>predictions and aids</a:t>
            </a:r>
            <a:r>
              <a:rPr lang="en-GB"/>
              <a:t> related to the power, the communications and the mechanical subsystems.</a:t>
            </a:r>
          </a:p>
          <a:p>
            <a:pPr marL="342900" indent="-342900">
              <a:spcBef>
                <a:spcPct val="20000"/>
              </a:spcBef>
              <a:buClr>
                <a:schemeClr val="hlink"/>
              </a:buClr>
              <a:buFont typeface="Wingdings" pitchFamily="2" charset="2"/>
              <a:buChar char="§"/>
            </a:pPr>
            <a:endParaRPr lang="en-GB"/>
          </a:p>
          <a:p>
            <a:pPr marL="342900" indent="-342900">
              <a:spcBef>
                <a:spcPct val="20000"/>
              </a:spcBef>
              <a:buClr>
                <a:schemeClr val="hlink"/>
              </a:buClr>
              <a:buFont typeface="Wingdings" pitchFamily="2" charset="2"/>
              <a:buChar char="§"/>
            </a:pPr>
            <a:endParaRPr lang="en-GB"/>
          </a:p>
          <a:p>
            <a:pPr marL="342900" indent="-342900">
              <a:spcBef>
                <a:spcPct val="20000"/>
              </a:spcBef>
              <a:buClr>
                <a:schemeClr val="hlink"/>
              </a:buClr>
              <a:buFont typeface="Wingdings" pitchFamily="2" charset="2"/>
              <a:buChar char="§"/>
            </a:pPr>
            <a:r>
              <a:rPr lang="en-US"/>
              <a:t>Use of overlaid maps with possibility to access the exact value</a:t>
            </a:r>
            <a:endParaRPr lang="en-GB" sz="1400">
              <a:solidFill>
                <a:srgbClr val="0072BC"/>
              </a:solidFill>
            </a:endParaRPr>
          </a:p>
        </p:txBody>
      </p:sp>
      <p:pic>
        <p:nvPicPr>
          <p:cNvPr id="16390" name="Picture 6"/>
          <p:cNvPicPr>
            <a:picLocks noChangeAspect="1" noChangeArrowheads="1"/>
          </p:cNvPicPr>
          <p:nvPr/>
        </p:nvPicPr>
        <p:blipFill>
          <a:blip r:embed="rId3" cstate="print"/>
          <a:srcRect/>
          <a:stretch>
            <a:fillRect/>
          </a:stretch>
        </p:blipFill>
        <p:spPr bwMode="auto">
          <a:xfrm>
            <a:off x="323528" y="3212976"/>
            <a:ext cx="2880444" cy="1758698"/>
          </a:xfrm>
          <a:prstGeom prst="rect">
            <a:avLst/>
          </a:prstGeom>
          <a:noFill/>
          <a:ln w="9525">
            <a:noFill/>
            <a:miter lim="800000"/>
            <a:headEnd/>
            <a:tailEnd/>
          </a:ln>
        </p:spPr>
      </p:pic>
      <p:pic>
        <p:nvPicPr>
          <p:cNvPr id="16391" name="Picture 7"/>
          <p:cNvPicPr>
            <a:picLocks noChangeAspect="1" noChangeArrowheads="1"/>
          </p:cNvPicPr>
          <p:nvPr/>
        </p:nvPicPr>
        <p:blipFill>
          <a:blip r:embed="rId4" cstate="print"/>
          <a:srcRect/>
          <a:stretch>
            <a:fillRect/>
          </a:stretch>
        </p:blipFill>
        <p:spPr bwMode="auto">
          <a:xfrm>
            <a:off x="3348038" y="3213101"/>
            <a:ext cx="2537137" cy="1728068"/>
          </a:xfrm>
          <a:prstGeom prst="rect">
            <a:avLst/>
          </a:prstGeom>
          <a:noFill/>
          <a:ln w="9525">
            <a:noFill/>
            <a:miter lim="800000"/>
            <a:headEnd/>
            <a:tailEnd/>
          </a:ln>
        </p:spPr>
      </p:pic>
      <p:pic>
        <p:nvPicPr>
          <p:cNvPr id="16392" name="Picture 8" descr="C:\Documents and Settings\kk\Desktop\Astar.png"/>
          <p:cNvPicPr>
            <a:picLocks noChangeAspect="1" noChangeArrowheads="1"/>
          </p:cNvPicPr>
          <p:nvPr/>
        </p:nvPicPr>
        <p:blipFill>
          <a:blip r:embed="rId5" cstate="print"/>
          <a:srcRect/>
          <a:stretch>
            <a:fillRect/>
          </a:stretch>
        </p:blipFill>
        <p:spPr bwMode="auto">
          <a:xfrm>
            <a:off x="6012159" y="3212976"/>
            <a:ext cx="2888147" cy="17281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03E07661-08C3-461F-9366-2CEC80D21F76}" type="slidenum">
              <a:rPr lang="en-US" smtClean="0"/>
              <a:pPr/>
              <a:t>14</a:t>
            </a:fld>
            <a:endParaRPr lang="en-US" smtClean="0"/>
          </a:p>
        </p:txBody>
      </p:sp>
      <p:sp>
        <p:nvSpPr>
          <p:cNvPr id="17411" name="Rectangle 2"/>
          <p:cNvSpPr>
            <a:spLocks noGrp="1" noChangeArrowheads="1"/>
          </p:cNvSpPr>
          <p:nvPr>
            <p:ph type="title"/>
          </p:nvPr>
        </p:nvSpPr>
        <p:spPr/>
        <p:txBody>
          <a:bodyPr/>
          <a:lstStyle/>
          <a:p>
            <a:pPr eaLnBrk="1" hangingPunct="1"/>
            <a:r>
              <a:rPr lang="en-GB" smtClean="0"/>
              <a:t>Planning – Situational Awareness </a:t>
            </a:r>
          </a:p>
        </p:txBody>
      </p:sp>
      <p:sp>
        <p:nvSpPr>
          <p:cNvPr id="1741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7413" name="Rectangle 4"/>
          <p:cNvSpPr>
            <a:spLocks noChangeArrowheads="1"/>
          </p:cNvSpPr>
          <p:nvPr/>
        </p:nvSpPr>
        <p:spPr bwMode="auto">
          <a:xfrm>
            <a:off x="395288" y="908050"/>
            <a:ext cx="8280400" cy="1368425"/>
          </a:xfrm>
          <a:prstGeom prst="rect">
            <a:avLst/>
          </a:prstGeom>
          <a:noFill/>
          <a:ln w="9525">
            <a:noFill/>
            <a:miter lim="800000"/>
            <a:headEnd/>
            <a:tailEnd/>
          </a:ln>
        </p:spPr>
        <p:txBody>
          <a:bodyPr/>
          <a:lstStyle/>
          <a:p>
            <a:pPr marL="285750" indent="-285750">
              <a:spcBef>
                <a:spcPct val="20000"/>
              </a:spcBef>
              <a:buFontTx/>
              <a:buChar char="–"/>
            </a:pPr>
            <a:r>
              <a:rPr lang="en-US" sz="1600" i="1">
                <a:solidFill>
                  <a:srgbClr val="0072BC"/>
                </a:solidFill>
              </a:rPr>
              <a:t>Power situational awareness</a:t>
            </a:r>
            <a:r>
              <a:rPr lang="en-US" sz="1600">
                <a:solidFill>
                  <a:srgbClr val="0072BC"/>
                </a:solidFill>
              </a:rPr>
              <a:t>:</a:t>
            </a:r>
          </a:p>
          <a:p>
            <a:pPr marL="742950" lvl="1" indent="-285750">
              <a:spcBef>
                <a:spcPct val="20000"/>
              </a:spcBef>
              <a:buFontTx/>
              <a:buChar char="–"/>
            </a:pPr>
            <a:r>
              <a:rPr lang="en-US" sz="1400">
                <a:solidFill>
                  <a:srgbClr val="0072BC"/>
                </a:solidFill>
              </a:rPr>
              <a:t>Global solar energy maps </a:t>
            </a:r>
          </a:p>
          <a:p>
            <a:pPr marL="742950" lvl="1" indent="-285750">
              <a:spcBef>
                <a:spcPct val="20000"/>
              </a:spcBef>
              <a:buFontTx/>
              <a:buChar char="–"/>
            </a:pPr>
            <a:r>
              <a:rPr lang="en-US" sz="1400">
                <a:solidFill>
                  <a:srgbClr val="0072BC"/>
                </a:solidFill>
              </a:rPr>
              <a:t>Time dependant solar energy maps</a:t>
            </a:r>
          </a:p>
          <a:p>
            <a:pPr marL="742950" lvl="1" indent="-285750">
              <a:spcBef>
                <a:spcPct val="20000"/>
              </a:spcBef>
              <a:buFontTx/>
              <a:buChar char="–"/>
            </a:pPr>
            <a:r>
              <a:rPr lang="en-US" sz="1400">
                <a:solidFill>
                  <a:srgbClr val="0072BC"/>
                </a:solidFill>
              </a:rPr>
              <a:t>Rover power generation maps that are energy maps overlaid on the rover panels indicating the rover power generation at the given position and solar panels configuration</a:t>
            </a:r>
            <a:endParaRPr lang="en-GB" sz="1400">
              <a:solidFill>
                <a:srgbClr val="0072BC"/>
              </a:solidFill>
            </a:endParaRPr>
          </a:p>
        </p:txBody>
      </p:sp>
      <p:pic>
        <p:nvPicPr>
          <p:cNvPr id="17414" name="Picture 6"/>
          <p:cNvPicPr>
            <a:picLocks noChangeAspect="1" noChangeArrowheads="1"/>
          </p:cNvPicPr>
          <p:nvPr/>
        </p:nvPicPr>
        <p:blipFill>
          <a:blip r:embed="rId3" cstate="print"/>
          <a:srcRect/>
          <a:stretch>
            <a:fillRect/>
          </a:stretch>
        </p:blipFill>
        <p:spPr bwMode="auto">
          <a:xfrm>
            <a:off x="5940425" y="2708275"/>
            <a:ext cx="2592388" cy="2109788"/>
          </a:xfrm>
          <a:prstGeom prst="rect">
            <a:avLst/>
          </a:prstGeom>
          <a:noFill/>
          <a:ln w="9525">
            <a:noFill/>
            <a:miter lim="800000"/>
            <a:headEnd/>
            <a:tailEnd/>
          </a:ln>
        </p:spPr>
      </p:pic>
      <p:sp>
        <p:nvSpPr>
          <p:cNvPr id="17415" name="Rectangle 4"/>
          <p:cNvSpPr>
            <a:spLocks noChangeArrowheads="1"/>
          </p:cNvSpPr>
          <p:nvPr/>
        </p:nvSpPr>
        <p:spPr bwMode="auto">
          <a:xfrm>
            <a:off x="468313" y="2349500"/>
            <a:ext cx="5256212" cy="3241675"/>
          </a:xfrm>
          <a:prstGeom prst="rect">
            <a:avLst/>
          </a:prstGeom>
          <a:noFill/>
          <a:ln w="9525">
            <a:noFill/>
            <a:miter lim="800000"/>
            <a:headEnd/>
            <a:tailEnd/>
          </a:ln>
        </p:spPr>
        <p:txBody>
          <a:bodyPr/>
          <a:lstStyle/>
          <a:p>
            <a:pPr marL="742950" lvl="1" indent="-285750">
              <a:spcBef>
                <a:spcPct val="20000"/>
              </a:spcBef>
              <a:buFontTx/>
              <a:buChar char="–"/>
            </a:pPr>
            <a:endParaRPr lang="en-GB" sz="1600" i="1">
              <a:solidFill>
                <a:srgbClr val="0072BC"/>
              </a:solidFill>
            </a:endParaRPr>
          </a:p>
          <a:p>
            <a:pPr marL="285750" indent="-285750">
              <a:spcBef>
                <a:spcPct val="20000"/>
              </a:spcBef>
              <a:buFontTx/>
              <a:buChar char="–"/>
            </a:pPr>
            <a:r>
              <a:rPr lang="en-GB" sz="1600" i="1">
                <a:solidFill>
                  <a:srgbClr val="0072BC"/>
                </a:solidFill>
              </a:rPr>
              <a:t>Communications situational awareness </a:t>
            </a:r>
          </a:p>
          <a:p>
            <a:pPr marL="742950" lvl="1" indent="-285750">
              <a:spcBef>
                <a:spcPct val="20000"/>
              </a:spcBef>
              <a:buFontTx/>
              <a:buChar char="–"/>
            </a:pPr>
            <a:r>
              <a:rPr lang="en-US" sz="1400">
                <a:solidFill>
                  <a:srgbClr val="0072BC"/>
                </a:solidFill>
              </a:rPr>
              <a:t>Given an Activity Plan under specification, the system computes and visualizes in the scene the instants and the locations where the rover/orbiter communications will take place. On operators' request or by pointing over the communications glyph in the scene, specific communication information is displayed (the duration, the bit-rate, etc).</a:t>
            </a:r>
            <a:endParaRPr lang="en-GB" sz="1400">
              <a:solidFill>
                <a:srgbClr val="0072B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BA7E8863-E85D-4974-939D-A0E9345BE40C}" type="slidenum">
              <a:rPr lang="en-US" smtClean="0"/>
              <a:pPr/>
              <a:t>15</a:t>
            </a:fld>
            <a:endParaRPr lang="en-US" smtClean="0"/>
          </a:p>
        </p:txBody>
      </p:sp>
      <p:sp>
        <p:nvSpPr>
          <p:cNvPr id="18435" name="Rectangle 2"/>
          <p:cNvSpPr>
            <a:spLocks noGrp="1" noChangeArrowheads="1"/>
          </p:cNvSpPr>
          <p:nvPr>
            <p:ph type="title"/>
          </p:nvPr>
        </p:nvSpPr>
        <p:spPr/>
        <p:txBody>
          <a:bodyPr/>
          <a:lstStyle/>
          <a:p>
            <a:pPr eaLnBrk="1" hangingPunct="1"/>
            <a:r>
              <a:rPr lang="en-GB" smtClean="0"/>
              <a:t>Planning – Situational Awareness </a:t>
            </a:r>
          </a:p>
        </p:txBody>
      </p:sp>
      <p:sp>
        <p:nvSpPr>
          <p:cNvPr id="18436"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8437" name="Rectangle 4"/>
          <p:cNvSpPr>
            <a:spLocks noChangeArrowheads="1"/>
          </p:cNvSpPr>
          <p:nvPr/>
        </p:nvSpPr>
        <p:spPr bwMode="auto">
          <a:xfrm>
            <a:off x="233363" y="981075"/>
            <a:ext cx="8083550" cy="5111750"/>
          </a:xfrm>
          <a:prstGeom prst="rect">
            <a:avLst/>
          </a:prstGeom>
          <a:noFill/>
          <a:ln w="9525">
            <a:noFill/>
            <a:miter lim="800000"/>
            <a:headEnd/>
            <a:tailEnd/>
          </a:ln>
        </p:spPr>
        <p:txBody>
          <a:bodyPr/>
          <a:lstStyle/>
          <a:p>
            <a:pPr marL="285750" indent="-285750">
              <a:spcBef>
                <a:spcPct val="20000"/>
              </a:spcBef>
              <a:buFontTx/>
              <a:buChar char="–"/>
            </a:pPr>
            <a:r>
              <a:rPr lang="en-US" sz="1600" i="1">
                <a:solidFill>
                  <a:srgbClr val="0072BC"/>
                </a:solidFill>
              </a:rPr>
              <a:t>Mechanical Dynamics situational awareness</a:t>
            </a:r>
            <a:r>
              <a:rPr lang="en-US" sz="1600">
                <a:solidFill>
                  <a:srgbClr val="0072BC"/>
                </a:solidFill>
              </a:rPr>
              <a:t> </a:t>
            </a:r>
          </a:p>
          <a:p>
            <a:pPr marL="742950" lvl="1" indent="-285750">
              <a:spcBef>
                <a:spcPct val="20000"/>
              </a:spcBef>
              <a:buFontTx/>
              <a:buChar char="–"/>
            </a:pPr>
            <a:r>
              <a:rPr lang="en-US" sz="1400">
                <a:solidFill>
                  <a:srgbClr val="0072BC"/>
                </a:solidFill>
              </a:rPr>
              <a:t>Computation and  visualization of the path to be followed by the rover to reach a target point </a:t>
            </a:r>
          </a:p>
          <a:p>
            <a:pPr marL="742950" lvl="1" indent="-285750">
              <a:spcBef>
                <a:spcPct val="20000"/>
              </a:spcBef>
              <a:buFontTx/>
              <a:buChar char="–"/>
            </a:pPr>
            <a:r>
              <a:rPr lang="en-US" sz="1400">
                <a:solidFill>
                  <a:srgbClr val="0072BC"/>
                </a:solidFill>
              </a:rPr>
              <a:t>Computation and  visualization of the terrain slope maps</a:t>
            </a:r>
          </a:p>
          <a:p>
            <a:pPr marL="742950" lvl="1" indent="-285750">
              <a:spcBef>
                <a:spcPct val="20000"/>
              </a:spcBef>
              <a:buFontTx/>
              <a:buChar char="–"/>
            </a:pPr>
            <a:r>
              <a:rPr lang="en-US" sz="1400">
                <a:solidFill>
                  <a:srgbClr val="0072BC"/>
                </a:solidFill>
              </a:rPr>
              <a:t>Computation and  visualization of </a:t>
            </a:r>
            <a:r>
              <a:rPr lang="en-GB" sz="1400">
                <a:solidFill>
                  <a:srgbClr val="0072BC"/>
                </a:solidFill>
              </a:rPr>
              <a:t>reachability maps </a:t>
            </a:r>
          </a:p>
          <a:p>
            <a:pPr marL="285750" indent="-285750">
              <a:spcBef>
                <a:spcPct val="20000"/>
              </a:spcBef>
              <a:buFontTx/>
              <a:buChar char="–"/>
            </a:pPr>
            <a:endParaRPr lang="en-GB" sz="1600" i="1">
              <a:solidFill>
                <a:srgbClr val="0072BC"/>
              </a:solidFill>
            </a:endParaRPr>
          </a:p>
          <a:p>
            <a:pPr marL="285750" indent="-285750">
              <a:spcBef>
                <a:spcPct val="20000"/>
              </a:spcBef>
              <a:buFontTx/>
              <a:buChar char="–"/>
            </a:pPr>
            <a:endParaRPr lang="en-GB" sz="1600" i="1">
              <a:solidFill>
                <a:srgbClr val="0072BC"/>
              </a:solidFill>
            </a:endParaRPr>
          </a:p>
          <a:p>
            <a:pPr marL="285750" indent="-285750">
              <a:spcBef>
                <a:spcPct val="20000"/>
              </a:spcBef>
              <a:buFontTx/>
              <a:buChar char="–"/>
            </a:pPr>
            <a:r>
              <a:rPr lang="en-US" sz="1600" i="1">
                <a:solidFill>
                  <a:srgbClr val="0072BC"/>
                </a:solidFill>
              </a:rPr>
              <a:t>Imaging situational awareness </a:t>
            </a:r>
          </a:p>
          <a:p>
            <a:pPr marL="742950" lvl="1" indent="-285750">
              <a:spcBef>
                <a:spcPct val="20000"/>
              </a:spcBef>
              <a:buFontTx/>
              <a:buChar char="–"/>
            </a:pPr>
            <a:r>
              <a:rPr lang="en-US" sz="1400">
                <a:solidFill>
                  <a:srgbClr val="0072BC"/>
                </a:solidFill>
              </a:rPr>
              <a:t>Visualization in the synthetic scene of the footprint of a selected camera </a:t>
            </a:r>
          </a:p>
          <a:p>
            <a:pPr marL="742950" lvl="1" indent="-285750">
              <a:spcBef>
                <a:spcPct val="20000"/>
              </a:spcBef>
              <a:buFontTx/>
              <a:buChar char="–"/>
            </a:pPr>
            <a:r>
              <a:rPr lang="en-US" sz="1400">
                <a:solidFill>
                  <a:srgbClr val="0072BC"/>
                </a:solidFill>
              </a:rPr>
              <a:t>Identification of the joint configuration of the mechanism in order to image a given area </a:t>
            </a:r>
          </a:p>
          <a:p>
            <a:pPr marL="1200150" lvl="2" indent="-285750">
              <a:spcBef>
                <a:spcPct val="20000"/>
              </a:spcBef>
            </a:pPr>
            <a:r>
              <a:rPr lang="en-US" sz="1400">
                <a:solidFill>
                  <a:srgbClr val="0072BC"/>
                </a:solidFill>
              </a:rPr>
              <a:t> </a:t>
            </a:r>
          </a:p>
          <a:p>
            <a:pPr marL="742950" lvl="1" indent="-285750">
              <a:spcBef>
                <a:spcPct val="20000"/>
              </a:spcBef>
              <a:buFontTx/>
              <a:buChar char="–"/>
            </a:pPr>
            <a:endParaRPr lang="en-US" sz="1600" i="1">
              <a:solidFill>
                <a:srgbClr val="0072BC"/>
              </a:solidFill>
            </a:endParaRPr>
          </a:p>
          <a:p>
            <a:pPr marL="1200150" lvl="2" indent="-285750">
              <a:spcBef>
                <a:spcPct val="20000"/>
              </a:spcBef>
              <a:buFontTx/>
              <a:buChar char="–"/>
            </a:pPr>
            <a:endParaRPr lang="en-GB" sz="1400">
              <a:solidFill>
                <a:srgbClr val="0072B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061E1758-6491-48AF-BEA4-D60D624537B4}" type="slidenum">
              <a:rPr lang="en-US" smtClean="0"/>
              <a:pPr/>
              <a:t>16</a:t>
            </a:fld>
            <a:endParaRPr lang="en-US" smtClean="0"/>
          </a:p>
        </p:txBody>
      </p:sp>
      <p:sp>
        <p:nvSpPr>
          <p:cNvPr id="19459" name="Rectangle 2"/>
          <p:cNvSpPr>
            <a:spLocks noGrp="1" noChangeArrowheads="1"/>
          </p:cNvSpPr>
          <p:nvPr>
            <p:ph type="title"/>
          </p:nvPr>
        </p:nvSpPr>
        <p:spPr/>
        <p:txBody>
          <a:bodyPr/>
          <a:lstStyle/>
          <a:p>
            <a:pPr eaLnBrk="1" hangingPunct="1"/>
            <a:r>
              <a:rPr lang="en-GB" smtClean="0"/>
              <a:t>Planning – Collaborative Specification</a:t>
            </a:r>
          </a:p>
        </p:txBody>
      </p:sp>
      <p:sp>
        <p:nvSpPr>
          <p:cNvPr id="19460"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9461" name="Rectangle 4"/>
          <p:cNvSpPr>
            <a:spLocks noChangeArrowheads="1"/>
          </p:cNvSpPr>
          <p:nvPr/>
        </p:nvSpPr>
        <p:spPr bwMode="auto">
          <a:xfrm>
            <a:off x="233363" y="909638"/>
            <a:ext cx="8442325" cy="5183187"/>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dirty="0"/>
              <a:t>3DROCS supports collaborative specification of Activity Plans </a:t>
            </a:r>
          </a:p>
          <a:p>
            <a:pPr marL="342900" indent="-342900">
              <a:spcBef>
                <a:spcPct val="20000"/>
              </a:spcBef>
              <a:buClr>
                <a:schemeClr val="hlink"/>
              </a:buClr>
              <a:buFont typeface="Wingdings" pitchFamily="2" charset="2"/>
              <a:buChar char="§"/>
            </a:pPr>
            <a:endParaRPr lang="en-GB" dirty="0"/>
          </a:p>
          <a:p>
            <a:pPr marL="342900" indent="-342900">
              <a:spcBef>
                <a:spcPct val="20000"/>
              </a:spcBef>
              <a:buClr>
                <a:schemeClr val="hlink"/>
              </a:buClr>
              <a:buFont typeface="Wingdings" pitchFamily="2" charset="2"/>
              <a:buChar char="§"/>
            </a:pPr>
            <a:r>
              <a:rPr lang="en-GB" dirty="0"/>
              <a:t>Collaborative planning is performed over a dedicated 'session' that guarantees that all participants work on the same data, operational constraints and versions (environment model, rover model, simulator, etc)</a:t>
            </a:r>
          </a:p>
          <a:p>
            <a:pPr marL="342900" indent="-342900">
              <a:spcBef>
                <a:spcPct val="20000"/>
              </a:spcBef>
              <a:buClr>
                <a:schemeClr val="hlink"/>
              </a:buClr>
              <a:buFont typeface="Wingdings" pitchFamily="2" charset="2"/>
              <a:buChar char="§"/>
            </a:pPr>
            <a:endParaRPr lang="en-GB" sz="1600" dirty="0">
              <a:solidFill>
                <a:srgbClr val="0072BC"/>
              </a:solidFill>
            </a:endParaRPr>
          </a:p>
          <a:p>
            <a:pPr marL="342900" indent="-342900">
              <a:spcBef>
                <a:spcPct val="20000"/>
              </a:spcBef>
              <a:buClr>
                <a:schemeClr val="hlink"/>
              </a:buClr>
              <a:buFont typeface="Wingdings" pitchFamily="2" charset="2"/>
              <a:buChar char="§"/>
            </a:pPr>
            <a:r>
              <a:rPr lang="en-GB" dirty="0"/>
              <a:t>Collaboration approach:</a:t>
            </a:r>
            <a:endParaRPr lang="en-US" sz="1600" dirty="0">
              <a:solidFill>
                <a:srgbClr val="0072BC"/>
              </a:solidFill>
            </a:endParaRPr>
          </a:p>
          <a:p>
            <a:pPr marL="742950" lvl="1" indent="-285750">
              <a:spcBef>
                <a:spcPct val="20000"/>
              </a:spcBef>
              <a:buFontTx/>
              <a:buChar char="–"/>
            </a:pPr>
            <a:r>
              <a:rPr lang="en-US" sz="1600" dirty="0">
                <a:solidFill>
                  <a:srgbClr val="0072BC"/>
                </a:solidFill>
              </a:rPr>
              <a:t>The sharing of the Activity Plans is based on a check-in/check-out mechanism </a:t>
            </a:r>
          </a:p>
          <a:p>
            <a:pPr marL="742950" lvl="1" indent="-285750">
              <a:spcBef>
                <a:spcPct val="20000"/>
              </a:spcBef>
              <a:buFontTx/>
              <a:buChar char="–"/>
            </a:pPr>
            <a:r>
              <a:rPr lang="en-GB" sz="1600" dirty="0">
                <a:solidFill>
                  <a:srgbClr val="0072BC"/>
                </a:solidFill>
              </a:rPr>
              <a:t>Concurrent edition of the same Activity Plan</a:t>
            </a:r>
          </a:p>
          <a:p>
            <a:pPr marL="1200150" lvl="2" indent="-285750">
              <a:spcBef>
                <a:spcPct val="20000"/>
              </a:spcBef>
              <a:buFontTx/>
              <a:buChar char="–"/>
            </a:pPr>
            <a:r>
              <a:rPr lang="en-US" sz="1400" dirty="0">
                <a:solidFill>
                  <a:srgbClr val="0072BC"/>
                </a:solidFill>
              </a:rPr>
              <a:t>In the </a:t>
            </a:r>
            <a:r>
              <a:rPr lang="en-US" sz="1400" i="1" dirty="0">
                <a:solidFill>
                  <a:srgbClr val="0072BC"/>
                </a:solidFill>
              </a:rPr>
              <a:t>'Synchronized View' mode </a:t>
            </a:r>
            <a:r>
              <a:rPr lang="en-US" sz="1400" dirty="0">
                <a:solidFill>
                  <a:srgbClr val="0072BC"/>
                </a:solidFill>
              </a:rPr>
              <a:t>several operators can view the Activity Plan in the scene in a synchronized way. The 3D scene of the Activity Plan Editors of the remote operators is rendered from the same view point as the 3D scene of the 'synchronizing' operator. </a:t>
            </a:r>
          </a:p>
          <a:p>
            <a:pPr marL="1200150" lvl="2" indent="-285750">
              <a:spcBef>
                <a:spcPct val="20000"/>
              </a:spcBef>
              <a:buFontTx/>
              <a:buChar char="–"/>
            </a:pPr>
            <a:r>
              <a:rPr lang="en-US" sz="1400" dirty="0">
                <a:solidFill>
                  <a:srgbClr val="0072BC"/>
                </a:solidFill>
              </a:rPr>
              <a:t>In the </a:t>
            </a:r>
            <a:r>
              <a:rPr lang="en-US" sz="1400" i="1" dirty="0">
                <a:solidFill>
                  <a:srgbClr val="0072BC"/>
                </a:solidFill>
              </a:rPr>
              <a:t>‘Concurrent edition’ mode </a:t>
            </a:r>
            <a:r>
              <a:rPr lang="en-US" sz="1400" dirty="0">
                <a:solidFill>
                  <a:srgbClr val="0072BC"/>
                </a:solidFill>
              </a:rPr>
              <a:t>two or more operators concurrently edit the same version of an Activity Plan. In this case, every change performed by an operator is immediately applied to all the operators.</a:t>
            </a:r>
          </a:p>
          <a:p>
            <a:pPr marL="742950" lvl="1" indent="-285750">
              <a:spcBef>
                <a:spcPct val="20000"/>
              </a:spcBef>
              <a:buFontTx/>
              <a:buChar char="–"/>
            </a:pPr>
            <a:endParaRPr lang="en-GB" sz="1400" dirty="0">
              <a:solidFill>
                <a:srgbClr val="0072BC"/>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ABA99E6F-4748-4BF9-AC6B-1859DDFCBDF9}" type="slidenum">
              <a:rPr lang="en-US" smtClean="0"/>
              <a:pPr/>
              <a:t>17</a:t>
            </a:fld>
            <a:endParaRPr lang="en-US" smtClean="0"/>
          </a:p>
        </p:txBody>
      </p:sp>
      <p:sp>
        <p:nvSpPr>
          <p:cNvPr id="20483" name="Rectangle 2"/>
          <p:cNvSpPr>
            <a:spLocks noGrp="1" noChangeArrowheads="1"/>
          </p:cNvSpPr>
          <p:nvPr>
            <p:ph type="title"/>
          </p:nvPr>
        </p:nvSpPr>
        <p:spPr/>
        <p:txBody>
          <a:bodyPr/>
          <a:lstStyle/>
          <a:p>
            <a:pPr eaLnBrk="1" hangingPunct="1"/>
            <a:r>
              <a:rPr lang="en-GB" smtClean="0"/>
              <a:t>Efficient 3D Visualisation</a:t>
            </a:r>
          </a:p>
        </p:txBody>
      </p:sp>
      <p:sp>
        <p:nvSpPr>
          <p:cNvPr id="20484"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0485" name="Rectangle 4"/>
          <p:cNvSpPr>
            <a:spLocks noChangeArrowheads="1"/>
          </p:cNvSpPr>
          <p:nvPr/>
        </p:nvSpPr>
        <p:spPr bwMode="auto">
          <a:xfrm>
            <a:off x="233363" y="909638"/>
            <a:ext cx="8442325" cy="5183187"/>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a:t>3D Visualisation is based on the 3D component of the 3DROV Simulator </a:t>
            </a:r>
          </a:p>
          <a:p>
            <a:pPr marL="342900" indent="-342900">
              <a:spcBef>
                <a:spcPct val="20000"/>
              </a:spcBef>
              <a:buClr>
                <a:schemeClr val="hlink"/>
              </a:buClr>
              <a:buFont typeface="Wingdings" pitchFamily="2" charset="2"/>
              <a:buChar char="§"/>
            </a:pPr>
            <a:endParaRPr lang="en-GB"/>
          </a:p>
          <a:p>
            <a:pPr marL="342900" indent="-342900">
              <a:spcBef>
                <a:spcPct val="20000"/>
              </a:spcBef>
              <a:buClr>
                <a:schemeClr val="hlink"/>
              </a:buClr>
              <a:buFont typeface="Wingdings" pitchFamily="2" charset="2"/>
              <a:buChar char="§"/>
            </a:pPr>
            <a:r>
              <a:rPr lang="en-GB"/>
              <a:t>Enhancement of its capabilities (</a:t>
            </a:r>
            <a:r>
              <a:rPr lang="en-GB" sz="1600"/>
              <a:t>e.g. Terrain rendering using GPU-based geometry clipmaps (</a:t>
            </a:r>
            <a:r>
              <a:rPr lang="en-GB" sz="1400"/>
              <a:t>Arul Asirvatham, Hugues Hoppe</a:t>
            </a:r>
            <a:r>
              <a:rPr lang="en-GB" sz="1600"/>
              <a:t>))</a:t>
            </a:r>
          </a:p>
          <a:p>
            <a:pPr marL="342900" indent="-342900">
              <a:spcBef>
                <a:spcPct val="20000"/>
              </a:spcBef>
              <a:buClr>
                <a:schemeClr val="hlink"/>
              </a:buClr>
              <a:buFont typeface="Wingdings" pitchFamily="2" charset="2"/>
              <a:buChar char="§"/>
            </a:pPr>
            <a:endParaRPr lang="en-GB" sz="1600">
              <a:solidFill>
                <a:srgbClr val="0072BC"/>
              </a:solidFill>
            </a:endParaRPr>
          </a:p>
          <a:p>
            <a:pPr marL="742950" lvl="1" indent="-285750">
              <a:spcBef>
                <a:spcPct val="20000"/>
              </a:spcBef>
              <a:buFontTx/>
              <a:buChar char="–"/>
            </a:pPr>
            <a:endParaRPr lang="en-GB" sz="1400">
              <a:solidFill>
                <a:srgbClr val="0072BC"/>
              </a:solidFill>
            </a:endParaRPr>
          </a:p>
        </p:txBody>
      </p:sp>
      <p:pic>
        <p:nvPicPr>
          <p:cNvPr id="20486" name="Picture 2"/>
          <p:cNvPicPr>
            <a:picLocks noChangeAspect="1" noChangeArrowheads="1"/>
          </p:cNvPicPr>
          <p:nvPr/>
        </p:nvPicPr>
        <p:blipFill>
          <a:blip r:embed="rId3" cstate="print"/>
          <a:srcRect/>
          <a:stretch>
            <a:fillRect/>
          </a:stretch>
        </p:blipFill>
        <p:spPr bwMode="auto">
          <a:xfrm>
            <a:off x="1547813" y="2276475"/>
            <a:ext cx="4968875" cy="3576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7C907EEB-DDF4-491F-B17E-C20B901AC073}" type="slidenum">
              <a:rPr lang="en-US" smtClean="0"/>
              <a:pPr/>
              <a:t>18</a:t>
            </a:fld>
            <a:endParaRPr lang="en-US" smtClean="0"/>
          </a:p>
        </p:txBody>
      </p:sp>
      <p:sp>
        <p:nvSpPr>
          <p:cNvPr id="21507" name="Rectangle 2"/>
          <p:cNvSpPr>
            <a:spLocks noGrp="1" noChangeArrowheads="1"/>
          </p:cNvSpPr>
          <p:nvPr>
            <p:ph type="title"/>
          </p:nvPr>
        </p:nvSpPr>
        <p:spPr/>
        <p:txBody>
          <a:bodyPr/>
          <a:lstStyle/>
          <a:p>
            <a:pPr eaLnBrk="1" hangingPunct="1"/>
            <a:r>
              <a:rPr lang="en-GB" smtClean="0"/>
              <a:t>Plan</a:t>
            </a:r>
          </a:p>
        </p:txBody>
      </p:sp>
      <p:sp>
        <p:nvSpPr>
          <p:cNvPr id="21508"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2293" name="Rectangle 4"/>
          <p:cNvSpPr>
            <a:spLocks noChangeArrowheads="1"/>
          </p:cNvSpPr>
          <p:nvPr/>
        </p:nvSpPr>
        <p:spPr bwMode="auto">
          <a:xfrm>
            <a:off x="827088" y="981075"/>
            <a:ext cx="5707062" cy="511175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defRPr/>
            </a:pPr>
            <a:r>
              <a:rPr lang="en-GB" dirty="0">
                <a:solidFill>
                  <a:schemeClr val="bg2">
                    <a:lumMod val="50000"/>
                  </a:schemeClr>
                </a:solidFill>
              </a:rPr>
              <a:t>Planning</a:t>
            </a:r>
            <a:endParaRPr lang="en-GB" sz="1600" dirty="0">
              <a:solidFill>
                <a:schemeClr val="bg2">
                  <a:lumMod val="50000"/>
                </a:schemeClr>
              </a:solidFill>
            </a:endParaRPr>
          </a:p>
          <a:p>
            <a:pPr marL="742950" lvl="1" indent="-285750">
              <a:spcBef>
                <a:spcPct val="20000"/>
              </a:spcBef>
              <a:buFontTx/>
              <a:buChar char="–"/>
              <a:defRPr/>
            </a:pPr>
            <a:r>
              <a:rPr lang="en-US" sz="1600" dirty="0">
                <a:solidFill>
                  <a:schemeClr val="bg1">
                    <a:lumMod val="50000"/>
                  </a:schemeClr>
                </a:solidFill>
              </a:rPr>
              <a:t>Activities Specification</a:t>
            </a:r>
          </a:p>
          <a:p>
            <a:pPr marL="742950" lvl="1" indent="-285750">
              <a:spcBef>
                <a:spcPct val="20000"/>
              </a:spcBef>
              <a:buFontTx/>
              <a:buChar char="–"/>
              <a:defRPr/>
            </a:pPr>
            <a:r>
              <a:rPr lang="en-US" sz="1600" dirty="0">
                <a:solidFill>
                  <a:schemeClr val="bg1">
                    <a:lumMod val="50000"/>
                  </a:schemeClr>
                </a:solidFill>
              </a:rPr>
              <a:t>Activity Plans Specification</a:t>
            </a:r>
          </a:p>
          <a:p>
            <a:pPr marL="742950" lvl="1" indent="-285750">
              <a:spcBef>
                <a:spcPct val="20000"/>
              </a:spcBef>
              <a:buFontTx/>
              <a:buChar char="–"/>
              <a:defRPr/>
            </a:pPr>
            <a:r>
              <a:rPr lang="en-US" sz="1600" dirty="0">
                <a:solidFill>
                  <a:schemeClr val="bg1">
                    <a:lumMod val="50000"/>
                  </a:schemeClr>
                </a:solidFill>
              </a:rPr>
              <a:t>On-line Activity Plan Simulation</a:t>
            </a:r>
          </a:p>
          <a:p>
            <a:pPr marL="742950" lvl="1" indent="-285750">
              <a:spcBef>
                <a:spcPct val="20000"/>
              </a:spcBef>
              <a:buFontTx/>
              <a:buChar char="–"/>
              <a:defRPr/>
            </a:pPr>
            <a:r>
              <a:rPr lang="en-US" sz="1600" dirty="0">
                <a:solidFill>
                  <a:schemeClr val="bg1">
                    <a:lumMod val="50000"/>
                  </a:schemeClr>
                </a:solidFill>
              </a:rPr>
              <a:t>Situational Awareness</a:t>
            </a:r>
          </a:p>
          <a:p>
            <a:pPr marL="742950" lvl="1" indent="-285750">
              <a:spcBef>
                <a:spcPct val="20000"/>
              </a:spcBef>
              <a:buFontTx/>
              <a:buChar char="–"/>
              <a:defRPr/>
            </a:pPr>
            <a:r>
              <a:rPr lang="en-US" sz="1600" dirty="0">
                <a:solidFill>
                  <a:schemeClr val="bg1">
                    <a:lumMod val="50000"/>
                  </a:schemeClr>
                </a:solidFill>
              </a:rPr>
              <a:t>Collaborative Specification</a:t>
            </a:r>
          </a:p>
          <a:p>
            <a:pPr marL="742950" lvl="1" indent="-285750">
              <a:spcBef>
                <a:spcPct val="20000"/>
              </a:spcBef>
              <a:buFontTx/>
              <a:buChar char="–"/>
              <a:defRPr/>
            </a:pPr>
            <a:endParaRPr lang="en-GB" sz="2200" dirty="0">
              <a:solidFill>
                <a:srgbClr val="0072BC"/>
              </a:solidFill>
            </a:endParaRPr>
          </a:p>
          <a:p>
            <a:pPr marL="342900" indent="-342900">
              <a:spcBef>
                <a:spcPct val="20000"/>
              </a:spcBef>
              <a:buClr>
                <a:schemeClr val="hlink"/>
              </a:buClr>
              <a:buFont typeface="Wingdings" pitchFamily="2" charset="2"/>
              <a:buChar char="§"/>
              <a:defRPr/>
            </a:pPr>
            <a:r>
              <a:rPr lang="en-GB" dirty="0"/>
              <a:t>Data Monitoring and Analysis</a:t>
            </a:r>
            <a:endParaRPr lang="en-GB" sz="1600" dirty="0">
              <a:solidFill>
                <a:srgbClr val="0072BC"/>
              </a:solidFill>
            </a:endParaRPr>
          </a:p>
          <a:p>
            <a:pPr marL="742950" lvl="1" indent="-285750">
              <a:spcBef>
                <a:spcPct val="20000"/>
              </a:spcBef>
              <a:buFontTx/>
              <a:buChar char="–"/>
              <a:defRPr/>
            </a:pPr>
            <a:r>
              <a:rPr lang="en-US" sz="1600" dirty="0">
                <a:solidFill>
                  <a:srgbClr val="0072BC"/>
                </a:solidFill>
              </a:rPr>
              <a:t>3D Chart and Alphanumerical Displays</a:t>
            </a:r>
          </a:p>
          <a:p>
            <a:pPr marL="742950" lvl="1" indent="-285750">
              <a:spcBef>
                <a:spcPct val="20000"/>
              </a:spcBef>
              <a:buFontTx/>
              <a:buChar char="–"/>
              <a:defRPr/>
            </a:pPr>
            <a:r>
              <a:rPr lang="en-US" sz="1600" dirty="0">
                <a:solidFill>
                  <a:srgbClr val="0072BC"/>
                </a:solidFill>
              </a:rPr>
              <a:t>3D Synoptic Displays</a:t>
            </a:r>
          </a:p>
          <a:p>
            <a:pPr marL="742950" lvl="1" indent="-285750">
              <a:spcBef>
                <a:spcPct val="20000"/>
              </a:spcBef>
              <a:buFontTx/>
              <a:buChar char="–"/>
              <a:defRPr/>
            </a:pPr>
            <a:r>
              <a:rPr lang="en-US" sz="1600" dirty="0">
                <a:solidFill>
                  <a:srgbClr val="0072BC"/>
                </a:solidFill>
              </a:rPr>
              <a:t>3D Activity Plans Displays</a:t>
            </a:r>
          </a:p>
          <a:p>
            <a:pPr marL="742950" lvl="1" indent="-285750">
              <a:spcBef>
                <a:spcPct val="20000"/>
              </a:spcBef>
              <a:buFontTx/>
              <a:buChar char="–"/>
              <a:defRPr/>
            </a:pPr>
            <a:r>
              <a:rPr lang="en-US" sz="1600" dirty="0">
                <a:solidFill>
                  <a:srgbClr val="0072BC"/>
                </a:solidFill>
              </a:rPr>
              <a:t>3D Images Displays</a:t>
            </a:r>
          </a:p>
          <a:p>
            <a:pPr marL="742950" lvl="1" indent="-285750">
              <a:spcBef>
                <a:spcPct val="20000"/>
              </a:spcBef>
              <a:defRPr/>
            </a:pPr>
            <a:endParaRPr lang="en-GB" sz="2200" dirty="0">
              <a:solidFill>
                <a:srgbClr val="0072BC"/>
              </a:solidFill>
            </a:endParaRPr>
          </a:p>
          <a:p>
            <a:pPr marL="342900" indent="-342900">
              <a:spcBef>
                <a:spcPct val="20000"/>
              </a:spcBef>
              <a:buClr>
                <a:schemeClr val="hlink"/>
              </a:buClr>
              <a:buFont typeface="Wingdings" pitchFamily="2" charset="2"/>
              <a:buChar char="§"/>
              <a:defRPr/>
            </a:pPr>
            <a:r>
              <a:rPr lang="en-GB" dirty="0"/>
              <a:t>Conclusion</a:t>
            </a:r>
            <a:endParaRPr lang="en-GB" sz="1600" dirty="0">
              <a:solidFill>
                <a:srgbClr val="0072BC"/>
              </a:solidFill>
            </a:endParaRPr>
          </a:p>
          <a:p>
            <a:pPr marL="742950" lvl="1" indent="-285750">
              <a:spcBef>
                <a:spcPct val="20000"/>
              </a:spcBef>
              <a:buFontTx/>
              <a:buChar char="–"/>
              <a:defRPr/>
            </a:pPr>
            <a:endParaRPr lang="en-GB" dirty="0"/>
          </a:p>
          <a:p>
            <a:pPr marL="342900" indent="-342900">
              <a:spcBef>
                <a:spcPct val="20000"/>
              </a:spcBef>
              <a:buClr>
                <a:schemeClr val="hlink"/>
              </a:buClr>
              <a:buFont typeface="Wingdings" pitchFamily="2" charset="2"/>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A9835931-2BAC-4314-869F-27FD13B74F80}" type="slidenum">
              <a:rPr lang="en-US" smtClean="0"/>
              <a:pPr/>
              <a:t>19</a:t>
            </a:fld>
            <a:endParaRPr lang="en-US" smtClean="0"/>
          </a:p>
        </p:txBody>
      </p:sp>
      <p:sp>
        <p:nvSpPr>
          <p:cNvPr id="22531" name="Rectangle 2"/>
          <p:cNvSpPr>
            <a:spLocks noGrp="1" noChangeArrowheads="1"/>
          </p:cNvSpPr>
          <p:nvPr>
            <p:ph type="title"/>
          </p:nvPr>
        </p:nvSpPr>
        <p:spPr/>
        <p:txBody>
          <a:bodyPr/>
          <a:lstStyle/>
          <a:p>
            <a:pPr eaLnBrk="1" hangingPunct="1"/>
            <a:r>
              <a:rPr lang="en-GB" smtClean="0"/>
              <a:t>Data Monitoring and Analysis</a:t>
            </a:r>
          </a:p>
        </p:txBody>
      </p:sp>
      <p:sp>
        <p:nvSpPr>
          <p:cNvPr id="2253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2533" name="Rectangle 4"/>
          <p:cNvSpPr>
            <a:spLocks noChangeArrowheads="1"/>
          </p:cNvSpPr>
          <p:nvPr/>
        </p:nvSpPr>
        <p:spPr bwMode="auto">
          <a:xfrm>
            <a:off x="233363" y="765175"/>
            <a:ext cx="8442325" cy="5472113"/>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US" dirty="0"/>
              <a:t>The evolution of a planetary exploration rover </a:t>
            </a:r>
            <a:r>
              <a:rPr lang="en-US" dirty="0" smtClean="0"/>
              <a:t>engineering data can </a:t>
            </a:r>
            <a:r>
              <a:rPr lang="en-US" dirty="0"/>
              <a:t>be better understood when considered in their context, i.e. the location on the planet and the time have been produced. 3D </a:t>
            </a:r>
            <a:r>
              <a:rPr lang="en-US" dirty="0" smtClean="0"/>
              <a:t>Displays is </a:t>
            </a:r>
            <a:r>
              <a:rPr lang="en-US" dirty="0"/>
              <a:t>the best way to visualize heterogeneous information capturing its spatiotemporal characteristics.</a:t>
            </a:r>
          </a:p>
          <a:p>
            <a:pPr marL="342900" indent="-342900">
              <a:spcBef>
                <a:spcPct val="20000"/>
              </a:spcBef>
              <a:buClr>
                <a:schemeClr val="hlink"/>
              </a:buClr>
              <a:buFont typeface="Wingdings" pitchFamily="2" charset="2"/>
              <a:buChar char="§"/>
            </a:pPr>
            <a:endParaRPr lang="en-US" sz="1600" dirty="0">
              <a:solidFill>
                <a:srgbClr val="0072BC"/>
              </a:solidFill>
            </a:endParaRPr>
          </a:p>
          <a:p>
            <a:pPr marL="342900" indent="-342900">
              <a:spcBef>
                <a:spcPct val="20000"/>
              </a:spcBef>
              <a:buClr>
                <a:schemeClr val="hlink"/>
              </a:buClr>
              <a:buFont typeface="Wingdings" pitchFamily="2" charset="2"/>
              <a:buChar char="§"/>
            </a:pPr>
            <a:r>
              <a:rPr lang="en-US" dirty="0"/>
              <a:t>The operator has the possibility to:</a:t>
            </a:r>
            <a:endParaRPr lang="en-GB" dirty="0"/>
          </a:p>
          <a:p>
            <a:pPr marL="742950" lvl="1" indent="-285750">
              <a:spcBef>
                <a:spcPct val="20000"/>
              </a:spcBef>
              <a:buFontTx/>
              <a:buChar char="–"/>
            </a:pPr>
            <a:r>
              <a:rPr lang="en-US" sz="1600" dirty="0">
                <a:solidFill>
                  <a:srgbClr val="0072BC"/>
                </a:solidFill>
              </a:rPr>
              <a:t>Configure the engineering data to be monitored and analyzed</a:t>
            </a:r>
          </a:p>
          <a:p>
            <a:pPr marL="742950" lvl="1" indent="-285750">
              <a:spcBef>
                <a:spcPct val="20000"/>
              </a:spcBef>
              <a:buFontTx/>
              <a:buChar char="–"/>
            </a:pPr>
            <a:r>
              <a:rPr lang="en-US" sz="1600" dirty="0">
                <a:solidFill>
                  <a:srgbClr val="0072BC"/>
                </a:solidFill>
              </a:rPr>
              <a:t>Monitor  the engineering data during the Activity Planning process</a:t>
            </a:r>
          </a:p>
          <a:p>
            <a:pPr marL="742950" lvl="1" indent="-285750">
              <a:spcBef>
                <a:spcPct val="20000"/>
              </a:spcBef>
              <a:buFontTx/>
              <a:buChar char="–"/>
            </a:pPr>
            <a:r>
              <a:rPr lang="en-US" sz="1600" dirty="0">
                <a:solidFill>
                  <a:srgbClr val="0072BC"/>
                </a:solidFill>
              </a:rPr>
              <a:t>Monitor on-line engineering data during operations</a:t>
            </a:r>
          </a:p>
          <a:p>
            <a:pPr marL="742950" lvl="1" indent="-285750">
              <a:spcBef>
                <a:spcPct val="20000"/>
              </a:spcBef>
              <a:buFontTx/>
              <a:buChar char="–"/>
            </a:pPr>
            <a:r>
              <a:rPr lang="en-US" sz="1600" dirty="0">
                <a:solidFill>
                  <a:srgbClr val="0072BC"/>
                </a:solidFill>
              </a:rPr>
              <a:t>Post-processing engineering data in view of their analysis and operations replay</a:t>
            </a:r>
            <a:endParaRPr lang="en-US" sz="1600" dirty="0"/>
          </a:p>
          <a:p>
            <a:pPr marL="342900" indent="-342900">
              <a:spcBef>
                <a:spcPct val="20000"/>
              </a:spcBef>
              <a:buClr>
                <a:schemeClr val="hlink"/>
              </a:buClr>
              <a:buFont typeface="Wingdings" pitchFamily="2" charset="2"/>
              <a:buChar char="§"/>
            </a:pPr>
            <a:endParaRPr lang="en-US" sz="1600" dirty="0">
              <a:solidFill>
                <a:srgbClr val="0072BC"/>
              </a:solidFill>
            </a:endParaRPr>
          </a:p>
          <a:p>
            <a:pPr marL="342900" indent="-342900">
              <a:spcBef>
                <a:spcPct val="20000"/>
              </a:spcBef>
              <a:buClr>
                <a:schemeClr val="hlink"/>
              </a:buClr>
              <a:buFont typeface="Wingdings" pitchFamily="2" charset="2"/>
              <a:buChar char="§"/>
            </a:pPr>
            <a:r>
              <a:rPr lang="en-US" dirty="0"/>
              <a:t>3D Displays are organized in the following types:</a:t>
            </a:r>
            <a:endParaRPr lang="en-US" sz="1400" dirty="0">
              <a:solidFill>
                <a:srgbClr val="0072BC"/>
              </a:solidFill>
            </a:endParaRPr>
          </a:p>
          <a:p>
            <a:pPr marL="742950" lvl="1" indent="-285750">
              <a:spcBef>
                <a:spcPct val="20000"/>
              </a:spcBef>
              <a:buFontTx/>
              <a:buChar char="–"/>
            </a:pPr>
            <a:r>
              <a:rPr lang="en-US" sz="1600" dirty="0">
                <a:solidFill>
                  <a:srgbClr val="0072BC"/>
                </a:solidFill>
              </a:rPr>
              <a:t>3D Chart and Alphanumerical displays</a:t>
            </a:r>
          </a:p>
          <a:p>
            <a:pPr marL="742950" lvl="1" indent="-285750">
              <a:spcBef>
                <a:spcPct val="20000"/>
              </a:spcBef>
              <a:buFontTx/>
              <a:buChar char="–"/>
            </a:pPr>
            <a:r>
              <a:rPr lang="en-US" sz="1600" dirty="0">
                <a:solidFill>
                  <a:srgbClr val="0072BC"/>
                </a:solidFill>
              </a:rPr>
              <a:t>3D Activity Plans displays</a:t>
            </a:r>
          </a:p>
          <a:p>
            <a:pPr marL="742950" lvl="1" indent="-285750">
              <a:spcBef>
                <a:spcPct val="20000"/>
              </a:spcBef>
              <a:buFontTx/>
              <a:buChar char="–"/>
            </a:pPr>
            <a:r>
              <a:rPr lang="en-US" sz="1600" dirty="0">
                <a:solidFill>
                  <a:srgbClr val="0072BC"/>
                </a:solidFill>
              </a:rPr>
              <a:t>3D Synoptic displays</a:t>
            </a:r>
          </a:p>
          <a:p>
            <a:pPr marL="742950" lvl="1" indent="-285750">
              <a:spcBef>
                <a:spcPct val="20000"/>
              </a:spcBef>
              <a:buFontTx/>
              <a:buChar char="–"/>
            </a:pPr>
            <a:r>
              <a:rPr lang="en-US" sz="1600" dirty="0">
                <a:solidFill>
                  <a:srgbClr val="0072BC"/>
                </a:solidFill>
              </a:rPr>
              <a:t>3D Images displays.</a:t>
            </a:r>
            <a:endParaRPr lang="en-GB" sz="1600" dirty="0">
              <a:solidFill>
                <a:srgbClr val="0072B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86500C55-BCF0-482D-9B80-639165A3D282}" type="slidenum">
              <a:rPr lang="en-US" smtClean="0"/>
              <a:pPr/>
              <a:t>2</a:t>
            </a:fld>
            <a:endParaRPr lang="en-US" smtClean="0"/>
          </a:p>
        </p:txBody>
      </p:sp>
      <p:sp>
        <p:nvSpPr>
          <p:cNvPr id="6147" name="Rectangle 2"/>
          <p:cNvSpPr>
            <a:spLocks noGrp="1" noChangeArrowheads="1"/>
          </p:cNvSpPr>
          <p:nvPr>
            <p:ph type="title"/>
          </p:nvPr>
        </p:nvSpPr>
        <p:spPr/>
        <p:txBody>
          <a:bodyPr/>
          <a:lstStyle/>
          <a:p>
            <a:pPr eaLnBrk="1" hangingPunct="1"/>
            <a:r>
              <a:rPr lang="en-GB" smtClean="0"/>
              <a:t>Background</a:t>
            </a:r>
          </a:p>
        </p:txBody>
      </p:sp>
      <p:sp>
        <p:nvSpPr>
          <p:cNvPr id="6148"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6149" name="Rectangle 4"/>
          <p:cNvSpPr>
            <a:spLocks noChangeArrowheads="1"/>
          </p:cNvSpPr>
          <p:nvPr/>
        </p:nvSpPr>
        <p:spPr bwMode="auto">
          <a:xfrm>
            <a:off x="107950" y="838200"/>
            <a:ext cx="8731250" cy="5254625"/>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US" dirty="0"/>
              <a:t>3D Visualization environments are traditionally used to support robotic operations </a:t>
            </a:r>
          </a:p>
          <a:p>
            <a:pPr marL="742950" lvl="1" indent="-285750">
              <a:spcBef>
                <a:spcPct val="20000"/>
              </a:spcBef>
              <a:buFontTx/>
              <a:buChar char="–"/>
            </a:pPr>
            <a:endParaRPr lang="en-GB" sz="1600" dirty="0">
              <a:solidFill>
                <a:srgbClr val="0072BC"/>
              </a:solidFill>
            </a:endParaRPr>
          </a:p>
          <a:p>
            <a:pPr marL="742950" lvl="1" indent="-285750">
              <a:spcBef>
                <a:spcPct val="20000"/>
              </a:spcBef>
              <a:buFontTx/>
              <a:buChar char="–"/>
            </a:pPr>
            <a:r>
              <a:rPr lang="en-GB" sz="1600" dirty="0" smtClean="0">
                <a:solidFill>
                  <a:srgbClr val="0072BC"/>
                </a:solidFill>
              </a:rPr>
              <a:t>Preparation</a:t>
            </a:r>
            <a:endParaRPr lang="en-GB" sz="1600" dirty="0">
              <a:solidFill>
                <a:srgbClr val="0072BC"/>
              </a:solidFill>
            </a:endParaRPr>
          </a:p>
          <a:p>
            <a:pPr marL="742950" lvl="1" indent="-285750">
              <a:spcBef>
                <a:spcPct val="20000"/>
              </a:spcBef>
              <a:buFontTx/>
              <a:buChar char="–"/>
            </a:pPr>
            <a:endParaRPr lang="en-US" sz="1600" dirty="0">
              <a:solidFill>
                <a:srgbClr val="0072BC"/>
              </a:solidFill>
            </a:endParaRPr>
          </a:p>
          <a:p>
            <a:pPr marL="742950" lvl="1" indent="-285750">
              <a:spcBef>
                <a:spcPct val="20000"/>
              </a:spcBef>
              <a:buFontTx/>
              <a:buChar char="–"/>
            </a:pPr>
            <a:endParaRPr lang="en-US" sz="1600" dirty="0">
              <a:solidFill>
                <a:srgbClr val="0072BC"/>
              </a:solidFill>
            </a:endParaRPr>
          </a:p>
          <a:p>
            <a:pPr marL="742950" lvl="1" indent="-285750">
              <a:spcBef>
                <a:spcPct val="20000"/>
              </a:spcBef>
              <a:buFontTx/>
              <a:buChar char="–"/>
            </a:pPr>
            <a:endParaRPr lang="en-US" sz="1600" dirty="0">
              <a:solidFill>
                <a:srgbClr val="0072BC"/>
              </a:solidFill>
            </a:endParaRPr>
          </a:p>
          <a:p>
            <a:pPr marL="742950" lvl="1" indent="-285750">
              <a:spcBef>
                <a:spcPct val="20000"/>
              </a:spcBef>
              <a:buFontTx/>
              <a:buChar char="–"/>
            </a:pPr>
            <a:r>
              <a:rPr lang="en-US" sz="1600" dirty="0" smtClean="0">
                <a:solidFill>
                  <a:srgbClr val="0072BC"/>
                </a:solidFill>
              </a:rPr>
              <a:t>Operations</a:t>
            </a:r>
            <a:endParaRPr lang="en-US" sz="1600" dirty="0">
              <a:solidFill>
                <a:srgbClr val="0072BC"/>
              </a:solidFill>
            </a:endParaRPr>
          </a:p>
          <a:p>
            <a:pPr marL="742950" lvl="1" indent="-285750">
              <a:spcBef>
                <a:spcPct val="20000"/>
              </a:spcBef>
              <a:buFontTx/>
              <a:buChar char="–"/>
            </a:pPr>
            <a:endParaRPr lang="en-GB" sz="1600" dirty="0">
              <a:solidFill>
                <a:srgbClr val="0072BC"/>
              </a:solidFill>
            </a:endParaRPr>
          </a:p>
          <a:p>
            <a:pPr marL="742950" lvl="1" indent="-285750">
              <a:spcBef>
                <a:spcPct val="20000"/>
              </a:spcBef>
              <a:buFontTx/>
              <a:buChar char="–"/>
            </a:pPr>
            <a:endParaRPr lang="en-GB" sz="1600" dirty="0">
              <a:solidFill>
                <a:srgbClr val="0072BC"/>
              </a:solidFill>
            </a:endParaRPr>
          </a:p>
          <a:p>
            <a:pPr marL="742950" lvl="1" indent="-285750">
              <a:spcBef>
                <a:spcPct val="20000"/>
              </a:spcBef>
            </a:pPr>
            <a:endParaRPr lang="en-GB" sz="1600" dirty="0">
              <a:solidFill>
                <a:srgbClr val="0072BC"/>
              </a:solidFill>
            </a:endParaRPr>
          </a:p>
          <a:p>
            <a:pPr marL="742950" lvl="1" indent="-285750">
              <a:spcBef>
                <a:spcPct val="20000"/>
              </a:spcBef>
              <a:buFontTx/>
              <a:buChar char="–"/>
            </a:pPr>
            <a:r>
              <a:rPr lang="en-GB" sz="1600" dirty="0">
                <a:solidFill>
                  <a:srgbClr val="0072BC"/>
                </a:solidFill>
              </a:rPr>
              <a:t>Post-processing</a:t>
            </a:r>
          </a:p>
          <a:p>
            <a:pPr marL="742950" lvl="1" indent="-285750">
              <a:spcBef>
                <a:spcPct val="20000"/>
              </a:spcBef>
            </a:pPr>
            <a:endParaRPr lang="en-GB" sz="2200" dirty="0">
              <a:solidFill>
                <a:srgbClr val="0072BC"/>
              </a:solidFill>
            </a:endParaRPr>
          </a:p>
          <a:p>
            <a:pPr marL="742950" lvl="1" indent="-285750">
              <a:spcBef>
                <a:spcPct val="20000"/>
              </a:spcBef>
            </a:pPr>
            <a:endParaRPr lang="en-GB" sz="2200" dirty="0">
              <a:solidFill>
                <a:srgbClr val="0072BC"/>
              </a:solidFill>
            </a:endParaRPr>
          </a:p>
          <a:p>
            <a:pPr marL="342900" indent="-342900">
              <a:spcBef>
                <a:spcPct val="20000"/>
              </a:spcBef>
              <a:buClr>
                <a:schemeClr val="hlink"/>
              </a:buClr>
              <a:buFont typeface="Wingdings" pitchFamily="2" charset="2"/>
              <a:buChar char="§"/>
            </a:pPr>
            <a:r>
              <a:rPr lang="en-US" dirty="0"/>
              <a:t>In rover planetary exploration, the use of a 3D environment is </a:t>
            </a:r>
            <a:r>
              <a:rPr lang="en-US" dirty="0" smtClean="0"/>
              <a:t>even more meaningful </a:t>
            </a:r>
            <a:r>
              <a:rPr lang="en-GB" dirty="0" smtClean="0"/>
              <a:t>since </a:t>
            </a:r>
            <a:r>
              <a:rPr lang="en-GB" dirty="0"/>
              <a:t>the location on the planet and the time an operation is executed shall be jointly considered during operations specification and data analysis. </a:t>
            </a:r>
            <a:endParaRPr lang="en-US" dirty="0"/>
          </a:p>
        </p:txBody>
      </p:sp>
      <p:pic>
        <p:nvPicPr>
          <p:cNvPr id="6150" name="Picture 57" descr="snap"/>
          <p:cNvPicPr>
            <a:picLocks noChangeAspect="1" noChangeArrowheads="1"/>
          </p:cNvPicPr>
          <p:nvPr/>
        </p:nvPicPr>
        <p:blipFill>
          <a:blip r:embed="rId3" cstate="print"/>
          <a:srcRect/>
          <a:stretch>
            <a:fillRect/>
          </a:stretch>
        </p:blipFill>
        <p:spPr bwMode="auto">
          <a:xfrm>
            <a:off x="4284663" y="2852738"/>
            <a:ext cx="2374900" cy="1882775"/>
          </a:xfrm>
          <a:prstGeom prst="rect">
            <a:avLst/>
          </a:prstGeom>
          <a:noFill/>
          <a:ln w="9525">
            <a:noFill/>
            <a:miter lim="800000"/>
            <a:headEnd/>
            <a:tailEnd/>
          </a:ln>
        </p:spPr>
      </p:pic>
      <p:pic>
        <p:nvPicPr>
          <p:cNvPr id="6151" name="Picture 10" descr="robspec"/>
          <p:cNvPicPr>
            <a:picLocks noChangeAspect="1" noChangeArrowheads="1"/>
          </p:cNvPicPr>
          <p:nvPr/>
        </p:nvPicPr>
        <p:blipFill>
          <a:blip r:embed="rId4" cstate="print"/>
          <a:srcRect/>
          <a:stretch>
            <a:fillRect/>
          </a:stretch>
        </p:blipFill>
        <p:spPr bwMode="auto">
          <a:xfrm>
            <a:off x="4284663" y="1341438"/>
            <a:ext cx="2379662" cy="136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EB36991A-AB18-4581-B2FB-EBE198EE095B}" type="slidenum">
              <a:rPr lang="en-US" smtClean="0"/>
              <a:pPr/>
              <a:t>20</a:t>
            </a:fld>
            <a:endParaRPr lang="en-US" smtClean="0"/>
          </a:p>
        </p:txBody>
      </p:sp>
      <p:sp>
        <p:nvSpPr>
          <p:cNvPr id="23555" name="Rectangle 2"/>
          <p:cNvSpPr>
            <a:spLocks noGrp="1" noChangeArrowheads="1"/>
          </p:cNvSpPr>
          <p:nvPr>
            <p:ph type="title"/>
          </p:nvPr>
        </p:nvSpPr>
        <p:spPr/>
        <p:txBody>
          <a:bodyPr/>
          <a:lstStyle/>
          <a:p>
            <a:pPr eaLnBrk="1" hangingPunct="1"/>
            <a:r>
              <a:rPr lang="en-GB" smtClean="0"/>
              <a:t>Data Monitoring and Analysis - 3D Chart and Alphanumerical Displays</a:t>
            </a:r>
          </a:p>
        </p:txBody>
      </p:sp>
      <p:sp>
        <p:nvSpPr>
          <p:cNvPr id="23556"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3557" name="Rectangle 4"/>
          <p:cNvSpPr>
            <a:spLocks noChangeArrowheads="1"/>
          </p:cNvSpPr>
          <p:nvPr/>
        </p:nvSpPr>
        <p:spPr bwMode="auto">
          <a:xfrm>
            <a:off x="233363" y="981075"/>
            <a:ext cx="8442325" cy="511175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a:t>The </a:t>
            </a:r>
            <a:r>
              <a:rPr lang="en-GB" i="1"/>
              <a:t>3D chart displays </a:t>
            </a:r>
            <a:r>
              <a:rPr lang="en-GB"/>
              <a:t>provide the operator an immediate and intuitive view of the </a:t>
            </a:r>
            <a:r>
              <a:rPr lang="en-GB" i="1"/>
              <a:t>location</a:t>
            </a:r>
            <a:r>
              <a:rPr lang="en-GB"/>
              <a:t> a telemetry has been produced, the </a:t>
            </a:r>
            <a:r>
              <a:rPr lang="en-GB" i="1"/>
              <a:t>time</a:t>
            </a:r>
            <a:r>
              <a:rPr lang="en-GB"/>
              <a:t> it has been produced, a qualitative information on the telemetry, and the telemetry value itself.</a:t>
            </a:r>
            <a:endParaRPr lang="en-GB" sz="2200">
              <a:solidFill>
                <a:srgbClr val="0072BC"/>
              </a:solidFill>
            </a:endParaRPr>
          </a:p>
        </p:txBody>
      </p:sp>
      <p:pic>
        <p:nvPicPr>
          <p:cNvPr id="23558" name="Picture 5" descr="03-3dgraph.png"/>
          <p:cNvPicPr>
            <a:picLocks noChangeAspect="1" noChangeArrowheads="1"/>
          </p:cNvPicPr>
          <p:nvPr/>
        </p:nvPicPr>
        <p:blipFill>
          <a:blip r:embed="rId3" cstate="print"/>
          <a:srcRect/>
          <a:stretch>
            <a:fillRect/>
          </a:stretch>
        </p:blipFill>
        <p:spPr bwMode="auto">
          <a:xfrm>
            <a:off x="6011863" y="2133600"/>
            <a:ext cx="3009900" cy="2016125"/>
          </a:xfrm>
          <a:prstGeom prst="rect">
            <a:avLst/>
          </a:prstGeom>
          <a:noFill/>
          <a:ln w="9525">
            <a:noFill/>
            <a:miter lim="800000"/>
            <a:headEnd/>
            <a:tailEnd/>
          </a:ln>
        </p:spPr>
      </p:pic>
      <p:sp>
        <p:nvSpPr>
          <p:cNvPr id="23559" name="Rectangle 4"/>
          <p:cNvSpPr>
            <a:spLocks noChangeArrowheads="1"/>
          </p:cNvSpPr>
          <p:nvPr/>
        </p:nvSpPr>
        <p:spPr bwMode="auto">
          <a:xfrm>
            <a:off x="611188" y="2060575"/>
            <a:ext cx="5329237" cy="3024188"/>
          </a:xfrm>
          <a:prstGeom prst="rect">
            <a:avLst/>
          </a:prstGeom>
          <a:noFill/>
          <a:ln w="9525">
            <a:noFill/>
            <a:miter lim="800000"/>
            <a:headEnd/>
            <a:tailEnd/>
          </a:ln>
        </p:spPr>
        <p:txBody>
          <a:bodyPr/>
          <a:lstStyle/>
          <a:p>
            <a:pPr marL="285750" indent="-285750">
              <a:spcBef>
                <a:spcPct val="20000"/>
              </a:spcBef>
              <a:buFontTx/>
              <a:buChar char="–"/>
            </a:pPr>
            <a:r>
              <a:rPr lang="en-US" sz="1600" i="1" dirty="0">
                <a:solidFill>
                  <a:srgbClr val="0072BC"/>
                </a:solidFill>
              </a:rPr>
              <a:t>Location</a:t>
            </a:r>
            <a:r>
              <a:rPr lang="en-US" sz="1600" dirty="0">
                <a:solidFill>
                  <a:srgbClr val="0072BC"/>
                </a:solidFill>
              </a:rPr>
              <a:t>: One or more 3D paths are generated in the 3D scene taking into account the TM position and the associated values. The color of each chart is visually encoding each associated value, the warning and the alarm regions. </a:t>
            </a:r>
          </a:p>
          <a:p>
            <a:pPr marL="285750" indent="-285750">
              <a:spcBef>
                <a:spcPct val="20000"/>
              </a:spcBef>
              <a:buFontTx/>
              <a:buChar char="–"/>
            </a:pPr>
            <a:r>
              <a:rPr lang="en-US" sz="1600" i="1" dirty="0">
                <a:solidFill>
                  <a:srgbClr val="0072BC"/>
                </a:solidFill>
              </a:rPr>
              <a:t>Time</a:t>
            </a:r>
            <a:r>
              <a:rPr lang="en-US" sz="1600" dirty="0">
                <a:solidFill>
                  <a:srgbClr val="0072BC"/>
                </a:solidFill>
              </a:rPr>
              <a:t>: One or more 2D charts are generated on top of the 3D canvas. The associated values are plotted with respect to time. Indicator for the warning and alarm regions are visible on the chart.</a:t>
            </a:r>
            <a:endParaRPr lang="en-US" dirty="0"/>
          </a:p>
          <a:p>
            <a:pPr marL="742950" lvl="1" indent="-285750">
              <a:spcBef>
                <a:spcPct val="20000"/>
              </a:spcBef>
              <a:buFontTx/>
              <a:buChar char="–"/>
            </a:pPr>
            <a:endParaRPr lang="en-GB" sz="2200" dirty="0">
              <a:solidFill>
                <a:srgbClr val="0072BC"/>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3CE0BFA6-03A3-4CA1-B7A6-66A443F74FE4}" type="slidenum">
              <a:rPr lang="en-US" smtClean="0"/>
              <a:pPr/>
              <a:t>21</a:t>
            </a:fld>
            <a:endParaRPr lang="en-US" smtClean="0"/>
          </a:p>
        </p:txBody>
      </p:sp>
      <p:sp>
        <p:nvSpPr>
          <p:cNvPr id="24579" name="Rectangle 2"/>
          <p:cNvSpPr>
            <a:spLocks noGrp="1" noChangeArrowheads="1"/>
          </p:cNvSpPr>
          <p:nvPr>
            <p:ph type="title"/>
          </p:nvPr>
        </p:nvSpPr>
        <p:spPr/>
        <p:txBody>
          <a:bodyPr/>
          <a:lstStyle/>
          <a:p>
            <a:pPr eaLnBrk="1" hangingPunct="1"/>
            <a:r>
              <a:rPr lang="en-GB" smtClean="0"/>
              <a:t>Data Monitoring and Analysis - 3D Synoptic Displays</a:t>
            </a:r>
          </a:p>
        </p:txBody>
      </p:sp>
      <p:sp>
        <p:nvSpPr>
          <p:cNvPr id="24580"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4581" name="Rectangle 4"/>
          <p:cNvSpPr>
            <a:spLocks noChangeArrowheads="1"/>
          </p:cNvSpPr>
          <p:nvPr/>
        </p:nvSpPr>
        <p:spPr bwMode="auto">
          <a:xfrm>
            <a:off x="233363" y="981075"/>
            <a:ext cx="8442325" cy="511175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dirty="0"/>
              <a:t>The </a:t>
            </a:r>
            <a:r>
              <a:rPr lang="en-GB" i="1" dirty="0"/>
              <a:t>3D synoptic displays </a:t>
            </a:r>
            <a:r>
              <a:rPr lang="en-GB" dirty="0"/>
              <a:t>provide the operator a 3D view of the rover reflecting the current status of the telemetry using visual effects </a:t>
            </a:r>
            <a:endParaRPr lang="en-GB" sz="1600" dirty="0">
              <a:solidFill>
                <a:srgbClr val="0072BC"/>
              </a:solidFill>
            </a:endParaRPr>
          </a:p>
          <a:p>
            <a:pPr marL="742950" lvl="1" indent="-285750">
              <a:spcBef>
                <a:spcPct val="20000"/>
              </a:spcBef>
              <a:buFontTx/>
              <a:buChar char="–"/>
            </a:pPr>
            <a:r>
              <a:rPr lang="en-US" sz="1600" dirty="0">
                <a:solidFill>
                  <a:srgbClr val="0072BC"/>
                </a:solidFill>
              </a:rPr>
              <a:t>Level of transparency</a:t>
            </a:r>
          </a:p>
          <a:p>
            <a:pPr marL="742950" lvl="1" indent="-285750">
              <a:spcBef>
                <a:spcPct val="20000"/>
              </a:spcBef>
              <a:buFontTx/>
              <a:buChar char="–"/>
            </a:pPr>
            <a:r>
              <a:rPr lang="en-US" sz="1600" dirty="0">
                <a:solidFill>
                  <a:srgbClr val="0072BC"/>
                </a:solidFill>
              </a:rPr>
              <a:t>Color change</a:t>
            </a:r>
          </a:p>
          <a:p>
            <a:pPr marL="742950" lvl="1" indent="-285750">
              <a:spcBef>
                <a:spcPct val="20000"/>
              </a:spcBef>
              <a:buFontTx/>
              <a:buChar char="–"/>
            </a:pPr>
            <a:r>
              <a:rPr lang="en-US" sz="1600" dirty="0">
                <a:solidFill>
                  <a:srgbClr val="0072BC"/>
                </a:solidFill>
              </a:rPr>
              <a:t>Color blinking</a:t>
            </a:r>
          </a:p>
          <a:p>
            <a:pPr marL="742950" lvl="1" indent="-285750">
              <a:spcBef>
                <a:spcPct val="20000"/>
              </a:spcBef>
              <a:buFontTx/>
              <a:buChar char="–"/>
            </a:pPr>
            <a:r>
              <a:rPr lang="en-US" sz="1600" dirty="0">
                <a:solidFill>
                  <a:srgbClr val="0072BC"/>
                </a:solidFill>
              </a:rPr>
              <a:t>Color gradient </a:t>
            </a:r>
          </a:p>
          <a:p>
            <a:pPr marL="742950" lvl="1" indent="-285750">
              <a:spcBef>
                <a:spcPct val="20000"/>
              </a:spcBef>
              <a:buFontTx/>
              <a:buChar char="–"/>
            </a:pPr>
            <a:r>
              <a:rPr lang="en-US" sz="1600" dirty="0">
                <a:solidFill>
                  <a:srgbClr val="0072BC"/>
                </a:solidFill>
              </a:rPr>
              <a:t>Shape change/scaling</a:t>
            </a:r>
          </a:p>
          <a:p>
            <a:pPr marL="742950" lvl="1" indent="-285750">
              <a:spcBef>
                <a:spcPct val="20000"/>
              </a:spcBef>
              <a:buFontTx/>
              <a:buChar char="–"/>
            </a:pPr>
            <a:r>
              <a:rPr lang="en-US" sz="1600" dirty="0">
                <a:solidFill>
                  <a:srgbClr val="0072BC"/>
                </a:solidFill>
              </a:rPr>
              <a:t>Cue visualization (e.g. dashed line)</a:t>
            </a:r>
          </a:p>
          <a:p>
            <a:pPr marL="742950" lvl="1" indent="-285750">
              <a:spcBef>
                <a:spcPct val="20000"/>
              </a:spcBef>
              <a:buFontTx/>
              <a:buChar char="–"/>
            </a:pPr>
            <a:r>
              <a:rPr lang="en-US" sz="1600" dirty="0">
                <a:solidFill>
                  <a:srgbClr val="0072BC"/>
                </a:solidFill>
              </a:rPr>
              <a:t>Mechanical joint animation</a:t>
            </a:r>
            <a:endParaRPr lang="en-US" dirty="0"/>
          </a:p>
          <a:p>
            <a:pPr marL="742950" lvl="1" indent="-285750">
              <a:spcBef>
                <a:spcPct val="20000"/>
              </a:spcBef>
              <a:buFontTx/>
              <a:buChar char="–"/>
            </a:pPr>
            <a:endParaRPr lang="en-GB" sz="2200" dirty="0">
              <a:solidFill>
                <a:srgbClr val="0072BC"/>
              </a:solidFill>
            </a:endParaRPr>
          </a:p>
          <a:p>
            <a:pPr marL="742950" lvl="1" indent="-285750">
              <a:spcBef>
                <a:spcPct val="20000"/>
              </a:spcBef>
              <a:buFontTx/>
              <a:buChar char="–"/>
            </a:pPr>
            <a:endParaRPr lang="en-GB" sz="2200" dirty="0">
              <a:solidFill>
                <a:srgbClr val="0072BC"/>
              </a:solidFill>
            </a:endParaRPr>
          </a:p>
          <a:p>
            <a:pPr marL="742950" lvl="1" indent="-285750">
              <a:spcBef>
                <a:spcPct val="20000"/>
              </a:spcBef>
              <a:buFontTx/>
              <a:buChar char="–"/>
            </a:pPr>
            <a:r>
              <a:rPr lang="en-US" sz="1600" dirty="0">
                <a:solidFill>
                  <a:srgbClr val="0072BC"/>
                </a:solidFill>
              </a:rPr>
              <a:t>Synoptic displays can also be more specialized, displaying only parts of the rover. For example </a:t>
            </a:r>
            <a:r>
              <a:rPr lang="en-US" sz="1600" dirty="0" smtClean="0">
                <a:solidFill>
                  <a:srgbClr val="0072BC"/>
                </a:solidFill>
              </a:rPr>
              <a:t>a synoptic </a:t>
            </a:r>
            <a:r>
              <a:rPr lang="en-US" sz="1600" dirty="0">
                <a:solidFill>
                  <a:srgbClr val="0072BC"/>
                </a:solidFill>
              </a:rPr>
              <a:t>display can visualize the TM of the Drill component and another the TM of the solar panels (temperature distribution).</a:t>
            </a:r>
            <a:endParaRPr lang="en-GB" sz="1600" dirty="0">
              <a:solidFill>
                <a:srgbClr val="0072BC"/>
              </a:solidFill>
            </a:endParaRPr>
          </a:p>
        </p:txBody>
      </p:sp>
      <p:pic>
        <p:nvPicPr>
          <p:cNvPr id="24582" name="Picture 5" descr="comms.png"/>
          <p:cNvPicPr>
            <a:picLocks noChangeAspect="1" noChangeArrowheads="1"/>
          </p:cNvPicPr>
          <p:nvPr/>
        </p:nvPicPr>
        <p:blipFill>
          <a:blip r:embed="rId3" cstate="print"/>
          <a:srcRect/>
          <a:stretch>
            <a:fillRect/>
          </a:stretch>
        </p:blipFill>
        <p:spPr bwMode="auto">
          <a:xfrm>
            <a:off x="4572000" y="2276475"/>
            <a:ext cx="1871663" cy="1368425"/>
          </a:xfrm>
          <a:prstGeom prst="rect">
            <a:avLst/>
          </a:prstGeom>
          <a:noFill/>
          <a:ln w="9525">
            <a:solidFill>
              <a:schemeClr val="accent1"/>
            </a:solidFill>
            <a:miter lim="800000"/>
            <a:headEnd/>
            <a:tailEnd/>
          </a:ln>
        </p:spPr>
      </p:pic>
      <p:pic>
        <p:nvPicPr>
          <p:cNvPr id="24583" name="Picture 6" descr="solar-panels-with-rover.png"/>
          <p:cNvPicPr>
            <a:picLocks noChangeAspect="1" noChangeArrowheads="1"/>
          </p:cNvPicPr>
          <p:nvPr/>
        </p:nvPicPr>
        <p:blipFill>
          <a:blip r:embed="rId4" cstate="print"/>
          <a:srcRect/>
          <a:stretch>
            <a:fillRect/>
          </a:stretch>
        </p:blipFill>
        <p:spPr bwMode="auto">
          <a:xfrm>
            <a:off x="6804025" y="2276475"/>
            <a:ext cx="1800225" cy="13684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0AFFEACD-345A-4DF4-AB97-A3EC3FF975C4}" type="slidenum">
              <a:rPr lang="en-US" smtClean="0"/>
              <a:pPr/>
              <a:t>22</a:t>
            </a:fld>
            <a:endParaRPr lang="en-US" smtClean="0"/>
          </a:p>
        </p:txBody>
      </p:sp>
      <p:sp>
        <p:nvSpPr>
          <p:cNvPr id="25603" name="Rectangle 2"/>
          <p:cNvSpPr>
            <a:spLocks noGrp="1" noChangeArrowheads="1"/>
          </p:cNvSpPr>
          <p:nvPr>
            <p:ph type="title"/>
          </p:nvPr>
        </p:nvSpPr>
        <p:spPr/>
        <p:txBody>
          <a:bodyPr/>
          <a:lstStyle/>
          <a:p>
            <a:pPr eaLnBrk="1" hangingPunct="1"/>
            <a:r>
              <a:rPr lang="en-GB" smtClean="0"/>
              <a:t>Data Monitoring and Analysis - 3D Activity Plans Displays</a:t>
            </a:r>
          </a:p>
        </p:txBody>
      </p:sp>
      <p:sp>
        <p:nvSpPr>
          <p:cNvPr id="25604"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5605" name="Rectangle 4"/>
          <p:cNvSpPr>
            <a:spLocks noChangeArrowheads="1"/>
          </p:cNvSpPr>
          <p:nvPr/>
        </p:nvSpPr>
        <p:spPr bwMode="auto">
          <a:xfrm>
            <a:off x="233363" y="981075"/>
            <a:ext cx="8442325" cy="511175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dirty="0"/>
              <a:t>The </a:t>
            </a:r>
            <a:r>
              <a:rPr lang="en-GB" i="1" dirty="0"/>
              <a:t>3D Activity Plans displays</a:t>
            </a:r>
            <a:r>
              <a:rPr lang="en-GB" dirty="0"/>
              <a:t> allow the operator to visualise and compare two Activity Plans. </a:t>
            </a:r>
          </a:p>
          <a:p>
            <a:pPr marL="742950" lvl="1" indent="-285750">
              <a:spcBef>
                <a:spcPct val="20000"/>
              </a:spcBef>
              <a:buClr>
                <a:schemeClr val="hlink"/>
              </a:buClr>
              <a:buFontTx/>
              <a:buChar char="–"/>
            </a:pPr>
            <a:endParaRPr lang="en-GB" sz="1600" dirty="0">
              <a:solidFill>
                <a:srgbClr val="0072BC"/>
              </a:solidFill>
            </a:endParaRPr>
          </a:p>
          <a:p>
            <a:pPr marL="742950" lvl="1" indent="-285750">
              <a:spcBef>
                <a:spcPct val="20000"/>
              </a:spcBef>
              <a:buClr>
                <a:schemeClr val="hlink"/>
              </a:buClr>
              <a:buFontTx/>
              <a:buChar char="–"/>
            </a:pPr>
            <a:r>
              <a:rPr lang="en-GB" sz="1600" dirty="0">
                <a:solidFill>
                  <a:srgbClr val="0070C0"/>
                </a:solidFill>
              </a:rPr>
              <a:t>The Activity Plans to be compared shall be related in the sense that they may represent the simulated, the controlled or the executed version of the same Activity Plan.</a:t>
            </a:r>
          </a:p>
          <a:p>
            <a:pPr marL="742950" lvl="1" indent="-285750">
              <a:spcBef>
                <a:spcPct val="20000"/>
              </a:spcBef>
              <a:buClr>
                <a:schemeClr val="hlink"/>
              </a:buClr>
              <a:buFontTx/>
              <a:buChar char="–"/>
            </a:pPr>
            <a:endParaRPr lang="en-GB" sz="1600" dirty="0">
              <a:solidFill>
                <a:srgbClr val="0072BC"/>
              </a:solidFill>
            </a:endParaRPr>
          </a:p>
          <a:p>
            <a:pPr marL="742950" lvl="1" indent="-285750">
              <a:spcBef>
                <a:spcPct val="20000"/>
              </a:spcBef>
              <a:buFontTx/>
              <a:buChar char="–"/>
            </a:pPr>
            <a:r>
              <a:rPr lang="en-US" sz="1600" dirty="0">
                <a:solidFill>
                  <a:srgbClr val="0072BC"/>
                </a:solidFill>
              </a:rPr>
              <a:t>T</a:t>
            </a:r>
            <a:r>
              <a:rPr lang="en-US" sz="1600" dirty="0" smtClean="0">
                <a:solidFill>
                  <a:srgbClr val="0072BC"/>
                </a:solidFill>
              </a:rPr>
              <a:t>he </a:t>
            </a:r>
            <a:r>
              <a:rPr lang="en-US" sz="1600" dirty="0">
                <a:solidFill>
                  <a:srgbClr val="0072BC"/>
                </a:solidFill>
              </a:rPr>
              <a:t>branch of the planned Activity Plan that has been </a:t>
            </a:r>
            <a:r>
              <a:rPr lang="en-US" sz="1600" dirty="0" smtClean="0">
                <a:solidFill>
                  <a:srgbClr val="0072BC"/>
                </a:solidFill>
              </a:rPr>
              <a:t>executed/simulated is identified and highlighted.</a:t>
            </a:r>
            <a:endParaRPr lang="en-US" sz="1600" dirty="0">
              <a:solidFill>
                <a:srgbClr val="0072BC"/>
              </a:solidFill>
            </a:endParaRPr>
          </a:p>
          <a:p>
            <a:pPr marL="742950" lvl="1" indent="-285750">
              <a:spcBef>
                <a:spcPct val="20000"/>
              </a:spcBef>
              <a:buFontTx/>
              <a:buChar char="–"/>
            </a:pPr>
            <a:endParaRPr lang="en-US" sz="1600" dirty="0">
              <a:solidFill>
                <a:srgbClr val="0072BC"/>
              </a:solidFill>
            </a:endParaRPr>
          </a:p>
          <a:p>
            <a:pPr marL="742950" lvl="1" indent="-285750">
              <a:spcBef>
                <a:spcPct val="20000"/>
              </a:spcBef>
              <a:buFontTx/>
              <a:buChar char="–"/>
            </a:pPr>
            <a:r>
              <a:rPr lang="en-US" sz="1600" dirty="0" smtClean="0">
                <a:solidFill>
                  <a:srgbClr val="0072BC"/>
                </a:solidFill>
              </a:rPr>
              <a:t>Activity </a:t>
            </a:r>
            <a:r>
              <a:rPr lang="en-US" sz="1600" dirty="0">
                <a:solidFill>
                  <a:srgbClr val="0072BC"/>
                </a:solidFill>
              </a:rPr>
              <a:t>Plans </a:t>
            </a:r>
            <a:r>
              <a:rPr lang="en-US" sz="1600" dirty="0" smtClean="0">
                <a:solidFill>
                  <a:srgbClr val="0072BC"/>
                </a:solidFill>
              </a:rPr>
              <a:t>can be compared:</a:t>
            </a:r>
            <a:endParaRPr lang="en-US" sz="1600" dirty="0">
              <a:solidFill>
                <a:srgbClr val="0072BC"/>
              </a:solidFill>
            </a:endParaRPr>
          </a:p>
          <a:p>
            <a:pPr marL="1200150" lvl="2" indent="-285750">
              <a:spcBef>
                <a:spcPct val="20000"/>
              </a:spcBef>
              <a:buFontTx/>
              <a:buChar char="–"/>
            </a:pPr>
            <a:r>
              <a:rPr lang="en-US" sz="1400" dirty="0">
                <a:solidFill>
                  <a:srgbClr val="0072BC"/>
                </a:solidFill>
              </a:rPr>
              <a:t>at global level (comparison between expected/controlled and achieved final resources availability, availability at a given time/location point, etc)</a:t>
            </a:r>
          </a:p>
          <a:p>
            <a:pPr marL="1200150" lvl="2" indent="-285750">
              <a:spcBef>
                <a:spcPct val="20000"/>
              </a:spcBef>
              <a:buFontTx/>
              <a:buChar char="–"/>
            </a:pPr>
            <a:r>
              <a:rPr lang="en-US" sz="1400" dirty="0">
                <a:solidFill>
                  <a:srgbClr val="0072BC"/>
                </a:solidFill>
              </a:rPr>
              <a:t>at Activity level (comparison between expected and effective start time/location, duration and resources consumption)</a:t>
            </a:r>
          </a:p>
          <a:p>
            <a:pPr marL="742950" lvl="1" indent="-285750">
              <a:spcBef>
                <a:spcPct val="20000"/>
              </a:spcBef>
              <a:buFontTx/>
              <a:buChar char="–"/>
            </a:pPr>
            <a:endParaRPr lang="en-US" dirty="0"/>
          </a:p>
          <a:p>
            <a:pPr marL="742950" lvl="1" indent="-285750">
              <a:spcBef>
                <a:spcPct val="20000"/>
              </a:spcBef>
              <a:buFontTx/>
              <a:buChar char="–"/>
            </a:pPr>
            <a:endParaRPr lang="en-GB" sz="2200" dirty="0">
              <a:solidFill>
                <a:srgbClr val="0072B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BBAD2D19-6980-4873-B3A8-06D64C98A021}" type="slidenum">
              <a:rPr lang="en-US" smtClean="0"/>
              <a:pPr/>
              <a:t>23</a:t>
            </a:fld>
            <a:endParaRPr lang="en-US" smtClean="0"/>
          </a:p>
        </p:txBody>
      </p:sp>
      <p:sp>
        <p:nvSpPr>
          <p:cNvPr id="26627" name="Rectangle 2"/>
          <p:cNvSpPr>
            <a:spLocks noGrp="1" noChangeArrowheads="1"/>
          </p:cNvSpPr>
          <p:nvPr>
            <p:ph type="title"/>
          </p:nvPr>
        </p:nvSpPr>
        <p:spPr/>
        <p:txBody>
          <a:bodyPr/>
          <a:lstStyle/>
          <a:p>
            <a:pPr eaLnBrk="1" hangingPunct="1"/>
            <a:r>
              <a:rPr lang="en-GB" smtClean="0"/>
              <a:t>Data Monitoring and Analysis - 3D Images Displays</a:t>
            </a:r>
          </a:p>
        </p:txBody>
      </p:sp>
      <p:sp>
        <p:nvSpPr>
          <p:cNvPr id="26628"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6629" name="Rectangle 4"/>
          <p:cNvSpPr>
            <a:spLocks noChangeArrowheads="1"/>
          </p:cNvSpPr>
          <p:nvPr/>
        </p:nvSpPr>
        <p:spPr bwMode="auto">
          <a:xfrm>
            <a:off x="233363" y="981075"/>
            <a:ext cx="8442325" cy="1008063"/>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a:t>The </a:t>
            </a:r>
            <a:r>
              <a:rPr lang="en-GB" i="1"/>
              <a:t>3D Images displays</a:t>
            </a:r>
            <a:r>
              <a:rPr lang="en-GB"/>
              <a:t> provide an immediate and intuitive view of all the images acquired by a given set cameras during the time period represented by the data under analysis.</a:t>
            </a:r>
            <a:endParaRPr lang="en-GB" sz="2200">
              <a:solidFill>
                <a:srgbClr val="0072BC"/>
              </a:solidFill>
            </a:endParaRPr>
          </a:p>
        </p:txBody>
      </p:sp>
      <p:sp>
        <p:nvSpPr>
          <p:cNvPr id="26630" name="Rectangle 4"/>
          <p:cNvSpPr>
            <a:spLocks noChangeArrowheads="1"/>
          </p:cNvSpPr>
          <p:nvPr/>
        </p:nvSpPr>
        <p:spPr bwMode="auto">
          <a:xfrm>
            <a:off x="180975" y="2060575"/>
            <a:ext cx="5759450" cy="3455988"/>
          </a:xfrm>
          <a:prstGeom prst="rect">
            <a:avLst/>
          </a:prstGeom>
          <a:noFill/>
          <a:ln w="9525">
            <a:noFill/>
            <a:miter lim="800000"/>
            <a:headEnd/>
            <a:tailEnd/>
          </a:ln>
        </p:spPr>
        <p:txBody>
          <a:bodyPr/>
          <a:lstStyle/>
          <a:p>
            <a:pPr marL="742950" lvl="1" indent="-285750">
              <a:spcBef>
                <a:spcPct val="20000"/>
              </a:spcBef>
              <a:buFontTx/>
              <a:buChar char="–"/>
            </a:pPr>
            <a:r>
              <a:rPr lang="en-US" sz="1600">
                <a:solidFill>
                  <a:srgbClr val="0072BC"/>
                </a:solidFill>
              </a:rPr>
              <a:t>Images may be visualized either overlaid on the 3D terrain or as glyphs at the acquisition location. Activating the glyph, information on the acquired image is provided.</a:t>
            </a:r>
          </a:p>
          <a:p>
            <a:pPr marL="742950" lvl="1" indent="-285750">
              <a:spcBef>
                <a:spcPct val="20000"/>
              </a:spcBef>
              <a:buFontTx/>
              <a:buChar char="–"/>
            </a:pPr>
            <a:endParaRPr lang="en-US" sz="1600">
              <a:solidFill>
                <a:srgbClr val="0072BC"/>
              </a:solidFill>
            </a:endParaRPr>
          </a:p>
          <a:p>
            <a:pPr marL="742950" lvl="1" indent="-285750">
              <a:spcBef>
                <a:spcPct val="20000"/>
              </a:spcBef>
              <a:buFontTx/>
              <a:buChar char="–"/>
            </a:pPr>
            <a:r>
              <a:rPr lang="en-US" sz="1600">
                <a:solidFill>
                  <a:srgbClr val="0072BC"/>
                </a:solidFill>
              </a:rPr>
              <a:t>On-line configuration options:</a:t>
            </a:r>
          </a:p>
          <a:p>
            <a:pPr marL="1200150" lvl="2" indent="-285750">
              <a:spcBef>
                <a:spcPct val="20000"/>
              </a:spcBef>
              <a:buFontTx/>
              <a:buChar char="–"/>
            </a:pPr>
            <a:r>
              <a:rPr lang="en-US" sz="1400">
                <a:solidFill>
                  <a:srgbClr val="0072BC"/>
                </a:solidFill>
              </a:rPr>
              <a:t>Associate additional cameras to the display</a:t>
            </a:r>
          </a:p>
          <a:p>
            <a:pPr marL="1200150" lvl="2" indent="-285750">
              <a:spcBef>
                <a:spcPct val="20000"/>
              </a:spcBef>
              <a:buFontTx/>
              <a:buChar char="–"/>
            </a:pPr>
            <a:r>
              <a:rPr lang="en-US" sz="1400">
                <a:solidFill>
                  <a:srgbClr val="0072BC"/>
                </a:solidFill>
              </a:rPr>
              <a:t>Associate the products stream to be visualized </a:t>
            </a:r>
          </a:p>
          <a:p>
            <a:pPr marL="1200150" lvl="2" indent="-285750">
              <a:spcBef>
                <a:spcPct val="20000"/>
              </a:spcBef>
              <a:buFontTx/>
              <a:buChar char="–"/>
            </a:pPr>
            <a:r>
              <a:rPr lang="en-US" sz="1400">
                <a:solidFill>
                  <a:srgbClr val="0072BC"/>
                </a:solidFill>
              </a:rPr>
              <a:t>Toggle the path and the rover</a:t>
            </a:r>
          </a:p>
          <a:p>
            <a:pPr marL="1200150" lvl="2" indent="-285750">
              <a:spcBef>
                <a:spcPct val="20000"/>
              </a:spcBef>
              <a:buFontTx/>
              <a:buChar char="–"/>
            </a:pPr>
            <a:r>
              <a:rPr lang="en-US" sz="1400">
                <a:solidFill>
                  <a:srgbClr val="0072BC"/>
                </a:solidFill>
              </a:rPr>
              <a:t>‘Replay’ the generated images</a:t>
            </a:r>
          </a:p>
          <a:p>
            <a:pPr marL="742950" lvl="1" indent="-285750">
              <a:spcBef>
                <a:spcPct val="20000"/>
              </a:spcBef>
              <a:buFontTx/>
              <a:buChar char="–"/>
            </a:pPr>
            <a:endParaRPr lang="en-GB" sz="2200">
              <a:solidFill>
                <a:srgbClr val="0072BC"/>
              </a:solidFill>
            </a:endParaRPr>
          </a:p>
        </p:txBody>
      </p:sp>
      <p:pic>
        <p:nvPicPr>
          <p:cNvPr id="26631" name="Picture 6"/>
          <p:cNvPicPr>
            <a:picLocks noChangeAspect="1" noChangeArrowheads="1"/>
          </p:cNvPicPr>
          <p:nvPr/>
        </p:nvPicPr>
        <p:blipFill>
          <a:blip r:embed="rId3" cstate="print"/>
          <a:srcRect/>
          <a:stretch>
            <a:fillRect/>
          </a:stretch>
        </p:blipFill>
        <p:spPr bwMode="auto">
          <a:xfrm>
            <a:off x="6011863" y="1989138"/>
            <a:ext cx="2873375"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958373CA-2541-4E93-9824-E6A1A5DF50F3}" type="slidenum">
              <a:rPr lang="en-US" smtClean="0"/>
              <a:pPr/>
              <a:t>24</a:t>
            </a:fld>
            <a:endParaRPr lang="en-US" smtClean="0"/>
          </a:p>
        </p:txBody>
      </p:sp>
      <p:sp>
        <p:nvSpPr>
          <p:cNvPr id="27651" name="Rectangle 2"/>
          <p:cNvSpPr>
            <a:spLocks noGrp="1" noChangeArrowheads="1"/>
          </p:cNvSpPr>
          <p:nvPr>
            <p:ph type="title"/>
          </p:nvPr>
        </p:nvSpPr>
        <p:spPr/>
        <p:txBody>
          <a:bodyPr/>
          <a:lstStyle/>
          <a:p>
            <a:pPr eaLnBrk="1" hangingPunct="1"/>
            <a:r>
              <a:rPr lang="en-GB" smtClean="0"/>
              <a:t>Conclusion</a:t>
            </a:r>
          </a:p>
        </p:txBody>
      </p:sp>
      <p:sp>
        <p:nvSpPr>
          <p:cNvPr id="2765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7653" name="Rectangle 4"/>
          <p:cNvSpPr>
            <a:spLocks noChangeArrowheads="1"/>
          </p:cNvSpPr>
          <p:nvPr/>
        </p:nvSpPr>
        <p:spPr bwMode="auto">
          <a:xfrm>
            <a:off x="233363" y="981075"/>
            <a:ext cx="8442325" cy="511175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i="1" dirty="0"/>
              <a:t>3D Based Activity Plans specification and 3D Based data analysis </a:t>
            </a:r>
            <a:r>
              <a:rPr lang="en-GB" dirty="0"/>
              <a:t>improves the Activity Plan understanding</a:t>
            </a:r>
          </a:p>
          <a:p>
            <a:pPr marL="342900" indent="-342900">
              <a:spcBef>
                <a:spcPct val="20000"/>
              </a:spcBef>
              <a:buClr>
                <a:schemeClr val="hlink"/>
              </a:buClr>
              <a:buFont typeface="Wingdings" pitchFamily="2" charset="2"/>
              <a:buChar char="§"/>
            </a:pPr>
            <a:endParaRPr lang="en-GB" dirty="0"/>
          </a:p>
          <a:p>
            <a:pPr marL="342900" indent="-342900">
              <a:spcBef>
                <a:spcPct val="20000"/>
              </a:spcBef>
              <a:buClr>
                <a:schemeClr val="hlink"/>
              </a:buClr>
              <a:buFont typeface="Wingdings" pitchFamily="2" charset="2"/>
              <a:buChar char="§"/>
            </a:pPr>
            <a:r>
              <a:rPr lang="en-GB" i="1" dirty="0"/>
              <a:t>Situational awareness </a:t>
            </a:r>
            <a:r>
              <a:rPr lang="en-GB" dirty="0"/>
              <a:t>facilitates the planning process</a:t>
            </a:r>
          </a:p>
          <a:p>
            <a:pPr marL="742950" lvl="1" indent="-285750">
              <a:spcBef>
                <a:spcPct val="20000"/>
              </a:spcBef>
              <a:buFontTx/>
              <a:buChar char="–"/>
            </a:pPr>
            <a:endParaRPr lang="en-GB" sz="2200" dirty="0">
              <a:solidFill>
                <a:srgbClr val="0072BC"/>
              </a:solidFill>
            </a:endParaRPr>
          </a:p>
          <a:p>
            <a:pPr marL="342900" indent="-342900">
              <a:spcBef>
                <a:spcPct val="20000"/>
              </a:spcBef>
              <a:buClr>
                <a:schemeClr val="hlink"/>
              </a:buClr>
              <a:buFont typeface="Wingdings" pitchFamily="2" charset="2"/>
              <a:buChar char="§"/>
            </a:pPr>
            <a:r>
              <a:rPr lang="en-GB" i="1" dirty="0"/>
              <a:t>Collaborative work </a:t>
            </a:r>
            <a:r>
              <a:rPr lang="en-GB" dirty="0"/>
              <a:t>and </a:t>
            </a:r>
            <a:r>
              <a:rPr lang="en-GB" i="1" dirty="0"/>
              <a:t>any time simulation </a:t>
            </a:r>
            <a:r>
              <a:rPr lang="en-GB" dirty="0"/>
              <a:t>reduces the tactical planning time</a:t>
            </a:r>
          </a:p>
          <a:p>
            <a:pPr marL="342900" indent="-342900">
              <a:spcBef>
                <a:spcPct val="20000"/>
              </a:spcBef>
              <a:buClr>
                <a:schemeClr val="hlink"/>
              </a:buClr>
              <a:buFont typeface="Wingdings" pitchFamily="2" charset="2"/>
              <a:buChar char="§"/>
            </a:pPr>
            <a:endParaRPr lang="en-GB" dirty="0"/>
          </a:p>
          <a:p>
            <a:pPr marL="342900" indent="-342900">
              <a:spcBef>
                <a:spcPct val="20000"/>
              </a:spcBef>
              <a:buClr>
                <a:schemeClr val="hlink"/>
              </a:buClr>
              <a:buFont typeface="Wingdings" pitchFamily="2" charset="2"/>
              <a:buChar char="§"/>
            </a:pPr>
            <a:endParaRPr lang="en-GB" dirty="0"/>
          </a:p>
          <a:p>
            <a:pPr marL="342900" indent="-342900">
              <a:spcBef>
                <a:spcPct val="20000"/>
              </a:spcBef>
              <a:buClr>
                <a:schemeClr val="hlink"/>
              </a:buClr>
              <a:buFont typeface="Wingdings" pitchFamily="2" charset="2"/>
              <a:buChar char="§"/>
            </a:pPr>
            <a:endParaRPr lang="en-GB" dirty="0"/>
          </a:p>
          <a:p>
            <a:pPr marL="342900" indent="-342900">
              <a:spcBef>
                <a:spcPct val="20000"/>
              </a:spcBef>
              <a:buClr>
                <a:schemeClr val="hlink"/>
              </a:buClr>
              <a:buFont typeface="Wingdings" pitchFamily="2" charset="2"/>
              <a:buChar char="§"/>
            </a:pPr>
            <a:r>
              <a:rPr lang="en-GB" dirty="0" smtClean="0"/>
              <a:t>3DROCS is under development</a:t>
            </a:r>
            <a:endParaRPr lang="en-GB" dirty="0"/>
          </a:p>
          <a:p>
            <a:pPr marL="342900" indent="-342900">
              <a:spcBef>
                <a:spcPct val="20000"/>
              </a:spcBef>
              <a:buClr>
                <a:schemeClr val="hlink"/>
              </a:buClr>
              <a:buFont typeface="Wingdings" pitchFamily="2" charset="2"/>
              <a:buChar char="§"/>
            </a:pPr>
            <a:r>
              <a:rPr lang="en-GB" dirty="0"/>
              <a:t>Aims to support current </a:t>
            </a:r>
            <a:r>
              <a:rPr lang="en-GB" dirty="0" err="1"/>
              <a:t>ExoMars</a:t>
            </a:r>
            <a:r>
              <a:rPr lang="en-GB" dirty="0"/>
              <a:t> simulation activities</a:t>
            </a:r>
          </a:p>
          <a:p>
            <a:pPr marL="342900" indent="-342900">
              <a:spcBef>
                <a:spcPct val="20000"/>
              </a:spcBef>
              <a:buClr>
                <a:schemeClr val="hlink"/>
              </a:buClr>
              <a:buFont typeface="Wingdings" pitchFamily="2" charset="2"/>
              <a:buChar char="§"/>
            </a:pPr>
            <a:r>
              <a:rPr lang="en-GB" dirty="0"/>
              <a:t>Aims to contribute to the </a:t>
            </a:r>
            <a:r>
              <a:rPr lang="en-GB" dirty="0" err="1"/>
              <a:t>ExoMars</a:t>
            </a:r>
            <a:r>
              <a:rPr lang="en-GB" dirty="0"/>
              <a:t> ROCS </a:t>
            </a:r>
            <a:r>
              <a:rPr lang="en-GB" dirty="0" smtClean="0"/>
              <a:t>future developments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t>Contacts</a:t>
            </a:r>
          </a:p>
        </p:txBody>
      </p:sp>
      <p:sp>
        <p:nvSpPr>
          <p:cNvPr id="28675"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pic>
        <p:nvPicPr>
          <p:cNvPr id="28676" name="Picture 6"/>
          <p:cNvPicPr>
            <a:picLocks noChangeAspect="1" noChangeArrowheads="1"/>
          </p:cNvPicPr>
          <p:nvPr/>
        </p:nvPicPr>
        <p:blipFill>
          <a:blip r:embed="rId2" cstate="print"/>
          <a:srcRect/>
          <a:stretch>
            <a:fillRect/>
          </a:stretch>
        </p:blipFill>
        <p:spPr bwMode="auto">
          <a:xfrm>
            <a:off x="2555875" y="3213100"/>
            <a:ext cx="1428750" cy="1695450"/>
          </a:xfrm>
          <a:prstGeom prst="rect">
            <a:avLst/>
          </a:prstGeom>
          <a:noFill/>
          <a:ln w="9525">
            <a:noFill/>
            <a:miter lim="800000"/>
            <a:headEnd/>
            <a:tailEnd/>
          </a:ln>
        </p:spPr>
      </p:pic>
      <p:pic>
        <p:nvPicPr>
          <p:cNvPr id="28677" name="Picture 2"/>
          <p:cNvPicPr>
            <a:picLocks noChangeAspect="1" noChangeArrowheads="1"/>
          </p:cNvPicPr>
          <p:nvPr/>
        </p:nvPicPr>
        <p:blipFill>
          <a:blip r:embed="rId3" cstate="print"/>
          <a:srcRect/>
          <a:stretch>
            <a:fillRect/>
          </a:stretch>
        </p:blipFill>
        <p:spPr bwMode="auto">
          <a:xfrm>
            <a:off x="611188" y="1557338"/>
            <a:ext cx="3125787" cy="2159000"/>
          </a:xfrm>
          <a:prstGeom prst="rect">
            <a:avLst/>
          </a:prstGeom>
          <a:noFill/>
          <a:ln w="9525">
            <a:noFill/>
            <a:miter lim="800000"/>
            <a:headEnd/>
            <a:tailEnd/>
          </a:ln>
        </p:spPr>
      </p:pic>
      <p:sp>
        <p:nvSpPr>
          <p:cNvPr id="28678" name="Rectangle 7"/>
          <p:cNvSpPr>
            <a:spLocks noChangeArrowheads="1"/>
          </p:cNvSpPr>
          <p:nvPr/>
        </p:nvSpPr>
        <p:spPr bwMode="auto">
          <a:xfrm>
            <a:off x="179388" y="4168775"/>
            <a:ext cx="4006850" cy="1847850"/>
          </a:xfrm>
          <a:prstGeom prst="rect">
            <a:avLst/>
          </a:prstGeom>
          <a:noFill/>
          <a:ln w="9525">
            <a:noFill/>
            <a:miter lim="800000"/>
            <a:headEnd/>
            <a:tailEnd/>
          </a:ln>
        </p:spPr>
        <p:txBody>
          <a:bodyPr wrap="none" anchor="ctr">
            <a:spAutoFit/>
          </a:bodyPr>
          <a:lstStyle/>
          <a:p>
            <a:pPr eaLnBrk="0" hangingPunct="0"/>
            <a:r>
              <a:rPr lang="en-GB" sz="1600">
                <a:cs typeface="Times New Roman" pitchFamily="18" charset="0"/>
              </a:rPr>
              <a:t>K. Kapellos</a:t>
            </a:r>
            <a:endParaRPr lang="el-GR" sz="1600"/>
          </a:p>
          <a:p>
            <a:pPr eaLnBrk="0" hangingPunct="0"/>
            <a:r>
              <a:rPr lang="en-GB" sz="1600">
                <a:cs typeface="Times New Roman" pitchFamily="18" charset="0"/>
              </a:rPr>
              <a:t>TRASYS</a:t>
            </a:r>
          </a:p>
          <a:p>
            <a:pPr eaLnBrk="0" hangingPunct="0"/>
            <a:r>
              <a:rPr lang="en-GB" sz="1600">
                <a:cs typeface="Times New Roman" pitchFamily="18" charset="0"/>
              </a:rPr>
              <a:t>Terhulpsesteenweg, 6C, 1560 Hoeilaart</a:t>
            </a:r>
            <a:endParaRPr lang="el-GR" sz="1600"/>
          </a:p>
          <a:p>
            <a:pPr eaLnBrk="0" hangingPunct="0"/>
            <a:r>
              <a:rPr lang="en-GB" sz="1600">
                <a:cs typeface="Times New Roman" pitchFamily="18" charset="0"/>
              </a:rPr>
              <a:t>Phone: +32 2 893 15 08</a:t>
            </a:r>
            <a:endParaRPr lang="el-GR" sz="1600"/>
          </a:p>
          <a:p>
            <a:pPr eaLnBrk="0" hangingPunct="0"/>
            <a:r>
              <a:rPr lang="en-GB" sz="1600">
                <a:cs typeface="Times New Roman" pitchFamily="18" charset="0"/>
              </a:rPr>
              <a:t>Fax: +32 2 893 14 00</a:t>
            </a:r>
            <a:endParaRPr lang="it-IT" sz="1600">
              <a:cs typeface="Times New Roman" pitchFamily="18" charset="0"/>
            </a:endParaRPr>
          </a:p>
          <a:p>
            <a:pPr eaLnBrk="0" hangingPunct="0"/>
            <a:r>
              <a:rPr lang="it-IT" sz="1600">
                <a:cs typeface="Times New Roman" pitchFamily="18" charset="0"/>
              </a:rPr>
              <a:t>E-mail: </a:t>
            </a:r>
            <a:r>
              <a:rPr lang="it-IT" sz="1600">
                <a:cs typeface="Times New Roman" pitchFamily="18" charset="0"/>
                <a:hlinkClick r:id="rId4"/>
              </a:rPr>
              <a:t>Konstantinos.Kapellos@trasys.be</a:t>
            </a:r>
            <a:r>
              <a:rPr lang="el-GR" sz="1600"/>
              <a:t> </a:t>
            </a:r>
          </a:p>
          <a:p>
            <a:pPr eaLnBrk="0" hangingPunct="0"/>
            <a:endParaRPr lang="el-GR"/>
          </a:p>
        </p:txBody>
      </p:sp>
      <p:pic>
        <p:nvPicPr>
          <p:cNvPr id="28679" name="Picture 8"/>
          <p:cNvPicPr>
            <a:picLocks noChangeAspect="1" noChangeArrowheads="1"/>
          </p:cNvPicPr>
          <p:nvPr/>
        </p:nvPicPr>
        <p:blipFill>
          <a:blip r:embed="rId5" cstate="print"/>
          <a:srcRect/>
          <a:stretch>
            <a:fillRect/>
          </a:stretch>
        </p:blipFill>
        <p:spPr bwMode="auto">
          <a:xfrm>
            <a:off x="4787900" y="1341438"/>
            <a:ext cx="3586163" cy="2698750"/>
          </a:xfrm>
          <a:prstGeom prst="rect">
            <a:avLst/>
          </a:prstGeom>
          <a:noFill/>
          <a:ln w="9525">
            <a:noFill/>
            <a:miter lim="800000"/>
            <a:headEnd/>
            <a:tailEnd/>
          </a:ln>
        </p:spPr>
      </p:pic>
      <p:sp>
        <p:nvSpPr>
          <p:cNvPr id="28680" name="Rectangle 7"/>
          <p:cNvSpPr>
            <a:spLocks noChangeArrowheads="1"/>
          </p:cNvSpPr>
          <p:nvPr/>
        </p:nvSpPr>
        <p:spPr bwMode="auto">
          <a:xfrm>
            <a:off x="4356100" y="4221163"/>
            <a:ext cx="4787900" cy="1570037"/>
          </a:xfrm>
          <a:prstGeom prst="rect">
            <a:avLst/>
          </a:prstGeom>
          <a:noFill/>
          <a:ln w="9525">
            <a:noFill/>
            <a:miter lim="800000"/>
            <a:headEnd/>
            <a:tailEnd/>
          </a:ln>
        </p:spPr>
        <p:txBody>
          <a:bodyPr anchor="ctr">
            <a:spAutoFit/>
          </a:bodyPr>
          <a:lstStyle/>
          <a:p>
            <a:pPr eaLnBrk="0" hangingPunct="0"/>
            <a:r>
              <a:rPr lang="en-US" sz="1600"/>
              <a:t>L. Joudrier</a:t>
            </a:r>
            <a:br>
              <a:rPr lang="en-US" sz="1600"/>
            </a:br>
            <a:r>
              <a:rPr lang="en-US" sz="1600"/>
              <a:t>ESA/ESTEC</a:t>
            </a:r>
            <a:br>
              <a:rPr lang="en-US" sz="1600"/>
            </a:br>
            <a:r>
              <a:rPr lang="en-US" sz="1600"/>
              <a:t>Keplerlaan 1, 2201AZ Noordwijk, The Netherlands</a:t>
            </a:r>
            <a:br>
              <a:rPr lang="en-US" sz="1600"/>
            </a:br>
            <a:r>
              <a:rPr lang="en-US" sz="1600"/>
              <a:t>Tel: +31-71-565-8294 </a:t>
            </a:r>
          </a:p>
          <a:p>
            <a:pPr eaLnBrk="0" hangingPunct="0"/>
            <a:r>
              <a:rPr lang="en-US" sz="1600"/>
              <a:t>Fax: +31-71-565-5419</a:t>
            </a:r>
            <a:br>
              <a:rPr lang="en-US" sz="1600"/>
            </a:br>
            <a:r>
              <a:rPr lang="en-US" sz="1600"/>
              <a:t>E-mail: </a:t>
            </a:r>
            <a:r>
              <a:rPr lang="en-US" sz="1600">
                <a:hlinkClick r:id="rId6"/>
              </a:rPr>
              <a:t>luc.joudrier@esa.int</a:t>
            </a:r>
            <a:endParaRPr lang="el-GR"/>
          </a:p>
        </p:txBody>
      </p:sp>
      <p:pic>
        <p:nvPicPr>
          <p:cNvPr id="28681" name="Picture 29"/>
          <p:cNvPicPr>
            <a:picLocks noChangeAspect="1" noChangeArrowheads="1"/>
          </p:cNvPicPr>
          <p:nvPr/>
        </p:nvPicPr>
        <p:blipFill>
          <a:blip r:embed="rId7" cstate="print"/>
          <a:srcRect/>
          <a:stretch>
            <a:fillRect/>
          </a:stretch>
        </p:blipFill>
        <p:spPr bwMode="auto">
          <a:xfrm>
            <a:off x="4787900" y="908050"/>
            <a:ext cx="2794000" cy="331788"/>
          </a:xfrm>
          <a:prstGeom prst="rect">
            <a:avLst/>
          </a:prstGeom>
          <a:noFill/>
          <a:ln w="9525">
            <a:noFill/>
            <a:miter lim="800000"/>
            <a:headEnd/>
            <a:tailEnd/>
          </a:ln>
        </p:spPr>
      </p:pic>
      <p:sp>
        <p:nvSpPr>
          <p:cNvPr id="28682" name="Slide Number Placeholder 3"/>
          <p:cNvSpPr>
            <a:spLocks noGrp="1"/>
          </p:cNvSpPr>
          <p:nvPr>
            <p:ph type="sldNum" sz="quarter" idx="10"/>
          </p:nvPr>
        </p:nvSpPr>
        <p:spPr>
          <a:noFill/>
        </p:spPr>
        <p:txBody>
          <a:bodyPr/>
          <a:lstStyle/>
          <a:p>
            <a:fld id="{9CAA1C49-5A8A-4F7F-85B5-C9A72E874D20}" type="slidenum">
              <a:rPr lang="en-US" smtClean="0"/>
              <a:pPr/>
              <a:t>25</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t>ExoMars Rover Operations</a:t>
            </a:r>
          </a:p>
        </p:txBody>
      </p:sp>
      <p:pic>
        <p:nvPicPr>
          <p:cNvPr id="7171" name="Picture 2" descr="ROC_High-level_Architecture"/>
          <p:cNvPicPr>
            <a:picLocks noChangeAspect="1" noChangeArrowheads="1"/>
          </p:cNvPicPr>
          <p:nvPr/>
        </p:nvPicPr>
        <p:blipFill>
          <a:blip r:embed="rId2" cstate="print"/>
          <a:srcRect/>
          <a:stretch>
            <a:fillRect/>
          </a:stretch>
        </p:blipFill>
        <p:spPr bwMode="auto">
          <a:xfrm>
            <a:off x="1944687" y="2060848"/>
            <a:ext cx="4076700" cy="3889375"/>
          </a:xfrm>
          <a:prstGeom prst="rect">
            <a:avLst/>
          </a:prstGeom>
          <a:noFill/>
          <a:ln w="9525">
            <a:noFill/>
            <a:miter lim="800000"/>
            <a:headEnd/>
            <a:tailEnd/>
          </a:ln>
        </p:spPr>
      </p:pic>
      <p:pic>
        <p:nvPicPr>
          <p:cNvPr id="7172" name="Picture 42" descr="act_plan"/>
          <p:cNvPicPr>
            <a:picLocks noChangeAspect="1" noChangeArrowheads="1"/>
          </p:cNvPicPr>
          <p:nvPr/>
        </p:nvPicPr>
        <p:blipFill>
          <a:blip r:embed="rId3" cstate="print"/>
          <a:srcRect/>
          <a:stretch>
            <a:fillRect/>
          </a:stretch>
        </p:blipFill>
        <p:spPr bwMode="auto">
          <a:xfrm>
            <a:off x="215900" y="3789636"/>
            <a:ext cx="1296987" cy="838200"/>
          </a:xfrm>
          <a:prstGeom prst="rect">
            <a:avLst/>
          </a:prstGeom>
          <a:noFill/>
          <a:ln w="9525">
            <a:noFill/>
            <a:miter lim="800000"/>
            <a:headEnd/>
            <a:tailEnd/>
          </a:ln>
        </p:spPr>
      </p:pic>
      <p:pic>
        <p:nvPicPr>
          <p:cNvPr id="7173" name="Picture 14"/>
          <p:cNvPicPr>
            <a:picLocks noChangeAspect="1" noChangeArrowheads="1"/>
          </p:cNvPicPr>
          <p:nvPr/>
        </p:nvPicPr>
        <p:blipFill>
          <a:blip r:embed="rId4" cstate="print"/>
          <a:srcRect/>
          <a:stretch>
            <a:fillRect/>
          </a:stretch>
        </p:blipFill>
        <p:spPr bwMode="auto">
          <a:xfrm>
            <a:off x="0" y="2565673"/>
            <a:ext cx="1871662" cy="615950"/>
          </a:xfrm>
          <a:prstGeom prst="rect">
            <a:avLst/>
          </a:prstGeom>
          <a:noFill/>
          <a:ln w="9525">
            <a:noFill/>
            <a:miter lim="800000"/>
            <a:headEnd/>
            <a:tailEnd/>
          </a:ln>
        </p:spPr>
      </p:pic>
      <p:cxnSp>
        <p:nvCxnSpPr>
          <p:cNvPr id="14" name="Straight Arrow Connector 13"/>
          <p:cNvCxnSpPr/>
          <p:nvPr/>
        </p:nvCxnSpPr>
        <p:spPr>
          <a:xfrm flipH="1">
            <a:off x="1512887" y="4076973"/>
            <a:ext cx="1150938" cy="13176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7175" name="Picture 2"/>
          <p:cNvPicPr>
            <a:picLocks noChangeAspect="1" noChangeArrowheads="1"/>
          </p:cNvPicPr>
          <p:nvPr/>
        </p:nvPicPr>
        <p:blipFill>
          <a:blip r:embed="rId5" cstate="print"/>
          <a:srcRect/>
          <a:stretch>
            <a:fillRect/>
          </a:stretch>
        </p:blipFill>
        <p:spPr bwMode="auto">
          <a:xfrm>
            <a:off x="6121400" y="4221436"/>
            <a:ext cx="1152525" cy="898525"/>
          </a:xfrm>
          <a:prstGeom prst="rect">
            <a:avLst/>
          </a:prstGeom>
          <a:noFill/>
          <a:ln w="9525">
            <a:noFill/>
            <a:miter lim="800000"/>
            <a:headEnd/>
            <a:tailEnd/>
          </a:ln>
        </p:spPr>
      </p:pic>
      <p:pic>
        <p:nvPicPr>
          <p:cNvPr id="7176" name="Picture 4"/>
          <p:cNvPicPr>
            <a:picLocks noChangeAspect="1" noChangeArrowheads="1"/>
          </p:cNvPicPr>
          <p:nvPr/>
        </p:nvPicPr>
        <p:blipFill>
          <a:blip r:embed="rId6" cstate="print"/>
          <a:srcRect/>
          <a:stretch>
            <a:fillRect/>
          </a:stretch>
        </p:blipFill>
        <p:spPr bwMode="auto">
          <a:xfrm>
            <a:off x="4321175" y="4797698"/>
            <a:ext cx="609600" cy="431800"/>
          </a:xfrm>
          <a:prstGeom prst="rect">
            <a:avLst/>
          </a:prstGeom>
          <a:noFill/>
          <a:ln w="9525">
            <a:noFill/>
            <a:miter lim="800000"/>
            <a:headEnd/>
            <a:tailEnd/>
          </a:ln>
        </p:spPr>
      </p:pic>
      <p:pic>
        <p:nvPicPr>
          <p:cNvPr id="7177" name="Picture 7"/>
          <p:cNvPicPr>
            <a:picLocks noChangeAspect="1" noChangeArrowheads="1"/>
          </p:cNvPicPr>
          <p:nvPr/>
        </p:nvPicPr>
        <p:blipFill>
          <a:blip r:embed="rId7" cstate="print"/>
          <a:srcRect/>
          <a:stretch>
            <a:fillRect/>
          </a:stretch>
        </p:blipFill>
        <p:spPr bwMode="auto">
          <a:xfrm>
            <a:off x="5113337" y="1629048"/>
            <a:ext cx="1430338" cy="693738"/>
          </a:xfrm>
          <a:prstGeom prst="rect">
            <a:avLst/>
          </a:prstGeom>
          <a:noFill/>
          <a:ln w="9525">
            <a:noFill/>
            <a:miter lim="800000"/>
            <a:headEnd/>
            <a:tailEnd/>
          </a:ln>
        </p:spPr>
      </p:pic>
      <p:pic>
        <p:nvPicPr>
          <p:cNvPr id="7178" name="Picture 14"/>
          <p:cNvPicPr>
            <a:picLocks noChangeAspect="1" noChangeArrowheads="1"/>
          </p:cNvPicPr>
          <p:nvPr/>
        </p:nvPicPr>
        <p:blipFill>
          <a:blip r:embed="rId8" cstate="print"/>
          <a:srcRect/>
          <a:stretch>
            <a:fillRect/>
          </a:stretch>
        </p:blipFill>
        <p:spPr bwMode="auto">
          <a:xfrm>
            <a:off x="6121400" y="1413148"/>
            <a:ext cx="555625" cy="528638"/>
          </a:xfrm>
          <a:prstGeom prst="rect">
            <a:avLst/>
          </a:prstGeom>
          <a:noFill/>
          <a:ln w="9525">
            <a:noFill/>
            <a:miter lim="800000"/>
            <a:headEnd/>
            <a:tailEnd/>
          </a:ln>
        </p:spPr>
      </p:pic>
      <p:pic>
        <p:nvPicPr>
          <p:cNvPr id="7179" name="Picture 16"/>
          <p:cNvPicPr>
            <a:picLocks noChangeAspect="1" noChangeArrowheads="1"/>
          </p:cNvPicPr>
          <p:nvPr/>
        </p:nvPicPr>
        <p:blipFill>
          <a:blip r:embed="rId9" cstate="print"/>
          <a:srcRect/>
          <a:stretch>
            <a:fillRect/>
          </a:stretch>
        </p:blipFill>
        <p:spPr bwMode="auto">
          <a:xfrm>
            <a:off x="8220075" y="1125538"/>
            <a:ext cx="923925" cy="876300"/>
          </a:xfrm>
          <a:prstGeom prst="rect">
            <a:avLst/>
          </a:prstGeom>
          <a:noFill/>
          <a:ln w="9525">
            <a:noFill/>
            <a:miter lim="800000"/>
            <a:headEnd/>
            <a:tailEnd/>
          </a:ln>
        </p:spPr>
      </p:pic>
      <p:pic>
        <p:nvPicPr>
          <p:cNvPr id="7180" name="Picture 17"/>
          <p:cNvPicPr>
            <a:picLocks noChangeAspect="1" noChangeArrowheads="1"/>
          </p:cNvPicPr>
          <p:nvPr/>
        </p:nvPicPr>
        <p:blipFill>
          <a:blip r:embed="rId10" cstate="print"/>
          <a:srcRect/>
          <a:stretch>
            <a:fillRect/>
          </a:stretch>
        </p:blipFill>
        <p:spPr bwMode="auto">
          <a:xfrm>
            <a:off x="7740650" y="476250"/>
            <a:ext cx="1152525" cy="828675"/>
          </a:xfrm>
          <a:prstGeom prst="rect">
            <a:avLst/>
          </a:prstGeom>
          <a:noFill/>
          <a:ln w="9525">
            <a:noFill/>
            <a:miter lim="800000"/>
            <a:headEnd/>
            <a:tailEnd/>
          </a:ln>
        </p:spPr>
      </p:pic>
      <p:cxnSp>
        <p:nvCxnSpPr>
          <p:cNvPr id="22" name="Straight Arrow Connector 21"/>
          <p:cNvCxnSpPr/>
          <p:nvPr/>
        </p:nvCxnSpPr>
        <p:spPr>
          <a:xfrm flipH="1" flipV="1">
            <a:off x="936625" y="3181623"/>
            <a:ext cx="1295400" cy="3190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545137" y="4508773"/>
            <a:ext cx="1008063" cy="2047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940152" y="908720"/>
            <a:ext cx="1655763" cy="57626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796136" y="836712"/>
            <a:ext cx="1657350" cy="576263"/>
          </a:xfrm>
          <a:prstGeom prst="straightConnector1">
            <a:avLst/>
          </a:prstGeom>
          <a:ln>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7185" name="TextBox 30"/>
          <p:cNvSpPr txBox="1">
            <a:spLocks noChangeArrowheads="1"/>
          </p:cNvSpPr>
          <p:nvPr/>
        </p:nvSpPr>
        <p:spPr bwMode="auto">
          <a:xfrm>
            <a:off x="6516216" y="1124744"/>
            <a:ext cx="1417637" cy="339725"/>
          </a:xfrm>
          <a:prstGeom prst="rect">
            <a:avLst/>
          </a:prstGeom>
          <a:noFill/>
          <a:ln w="9525">
            <a:noFill/>
            <a:miter lim="800000"/>
            <a:headEnd/>
            <a:tailEnd/>
          </a:ln>
        </p:spPr>
        <p:txBody>
          <a:bodyPr wrap="none">
            <a:spAutoFit/>
          </a:bodyPr>
          <a:lstStyle/>
          <a:p>
            <a:r>
              <a:rPr lang="en-US" sz="1600" b="1" i="1">
                <a:solidFill>
                  <a:srgbClr val="FF0000"/>
                </a:solidFill>
              </a:rPr>
              <a:t>Activity Plan</a:t>
            </a:r>
            <a:endParaRPr lang="el-GR" sz="1600" b="1" i="1">
              <a:solidFill>
                <a:srgbClr val="FF0000"/>
              </a:solidFill>
            </a:endParaRPr>
          </a:p>
        </p:txBody>
      </p:sp>
      <p:sp>
        <p:nvSpPr>
          <p:cNvPr id="7186" name="TextBox 31"/>
          <p:cNvSpPr txBox="1">
            <a:spLocks noChangeArrowheads="1"/>
          </p:cNvSpPr>
          <p:nvPr/>
        </p:nvSpPr>
        <p:spPr bwMode="auto">
          <a:xfrm>
            <a:off x="6156325" y="1052513"/>
            <a:ext cx="481013" cy="338137"/>
          </a:xfrm>
          <a:prstGeom prst="rect">
            <a:avLst/>
          </a:prstGeom>
          <a:noFill/>
          <a:ln w="9525">
            <a:noFill/>
            <a:miter lim="800000"/>
            <a:headEnd/>
            <a:tailEnd/>
          </a:ln>
        </p:spPr>
        <p:txBody>
          <a:bodyPr wrap="none">
            <a:spAutoFit/>
          </a:bodyPr>
          <a:lstStyle/>
          <a:p>
            <a:r>
              <a:rPr lang="en-US" sz="1600" i="1"/>
              <a:t>TM</a:t>
            </a:r>
            <a:endParaRPr lang="el-GR" sz="1600" i="1"/>
          </a:p>
        </p:txBody>
      </p:sp>
      <p:sp>
        <p:nvSpPr>
          <p:cNvPr id="23" name="Rectangle 3"/>
          <p:cNvSpPr txBox="1">
            <a:spLocks noChangeArrowheads="1"/>
          </p:cNvSpPr>
          <p:nvPr/>
        </p:nvSpPr>
        <p:spPr bwMode="auto">
          <a:xfrm>
            <a:off x="1944687" y="1629048"/>
            <a:ext cx="3311525" cy="360363"/>
          </a:xfrm>
          <a:prstGeom prst="rect">
            <a:avLst/>
          </a:prstGeom>
          <a:noFill/>
          <a:ln w="9525">
            <a:noFill/>
            <a:miter lim="800000"/>
            <a:headEnd/>
            <a:tailEnd/>
          </a:ln>
        </p:spPr>
        <p:txBody>
          <a:bodyPr/>
          <a:lstStyle/>
          <a:p>
            <a:pPr marL="285750" indent="-285750">
              <a:lnSpc>
                <a:spcPct val="90000"/>
              </a:lnSpc>
              <a:spcBef>
                <a:spcPct val="20000"/>
              </a:spcBef>
              <a:defRPr/>
            </a:pPr>
            <a:r>
              <a:rPr lang="en-GB" sz="1600" kern="0" dirty="0">
                <a:solidFill>
                  <a:srgbClr val="0072BC"/>
                </a:solidFill>
                <a:latin typeface="+mn-lt"/>
              </a:rPr>
              <a:t>Rover Operations Control Centre</a:t>
            </a:r>
          </a:p>
        </p:txBody>
      </p:sp>
      <p:sp>
        <p:nvSpPr>
          <p:cNvPr id="7188" name="Slide Number Placeholder 3"/>
          <p:cNvSpPr>
            <a:spLocks noGrp="1"/>
          </p:cNvSpPr>
          <p:nvPr>
            <p:ph type="sldNum" sz="quarter" idx="10"/>
          </p:nvPr>
        </p:nvSpPr>
        <p:spPr>
          <a:noFill/>
        </p:spPr>
        <p:txBody>
          <a:bodyPr/>
          <a:lstStyle/>
          <a:p>
            <a:fld id="{DB70CFAA-822C-4682-889D-20DB7A391C95}" type="slidenum">
              <a:rPr lang="en-US" smtClean="0"/>
              <a:pPr/>
              <a:t>3</a:t>
            </a:fld>
            <a:endParaRPr lang="en-US" smtClean="0"/>
          </a:p>
        </p:txBody>
      </p:sp>
      <p:cxnSp>
        <p:nvCxnSpPr>
          <p:cNvPr id="21" name="Straight Arrow Connector 20"/>
          <p:cNvCxnSpPr/>
          <p:nvPr/>
        </p:nvCxnSpPr>
        <p:spPr>
          <a:xfrm flipV="1">
            <a:off x="4105275" y="2997473"/>
            <a:ext cx="2590800" cy="5349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7190" name="Picture 14"/>
          <p:cNvPicPr>
            <a:picLocks noChangeAspect="1" noChangeArrowheads="1"/>
          </p:cNvPicPr>
          <p:nvPr/>
        </p:nvPicPr>
        <p:blipFill>
          <a:blip r:embed="rId4" cstate="print"/>
          <a:srcRect/>
          <a:stretch>
            <a:fillRect/>
          </a:stretch>
        </p:blipFill>
        <p:spPr bwMode="auto">
          <a:xfrm>
            <a:off x="6696075" y="2637111"/>
            <a:ext cx="1871662" cy="615950"/>
          </a:xfrm>
          <a:prstGeom prst="rect">
            <a:avLst/>
          </a:prstGeom>
          <a:noFill/>
          <a:ln w="9525">
            <a:noFill/>
            <a:miter lim="800000"/>
            <a:headEnd/>
            <a:tailEnd/>
          </a:ln>
        </p:spPr>
      </p:pic>
      <p:sp>
        <p:nvSpPr>
          <p:cNvPr id="25" name="Rectangle 3"/>
          <p:cNvSpPr txBox="1">
            <a:spLocks noChangeArrowheads="1"/>
          </p:cNvSpPr>
          <p:nvPr/>
        </p:nvSpPr>
        <p:spPr bwMode="auto">
          <a:xfrm>
            <a:off x="5076056" y="6093296"/>
            <a:ext cx="3815581" cy="360363"/>
          </a:xfrm>
          <a:prstGeom prst="rect">
            <a:avLst/>
          </a:prstGeom>
          <a:noFill/>
          <a:ln w="9525">
            <a:noFill/>
            <a:miter lim="800000"/>
            <a:headEnd/>
            <a:tailEnd/>
          </a:ln>
        </p:spPr>
        <p:txBody>
          <a:bodyPr/>
          <a:lstStyle/>
          <a:p>
            <a:pPr marL="285750" indent="-285750">
              <a:lnSpc>
                <a:spcPct val="90000"/>
              </a:lnSpc>
              <a:spcBef>
                <a:spcPct val="20000"/>
              </a:spcBef>
              <a:defRPr/>
            </a:pPr>
            <a:r>
              <a:rPr lang="en-GB" sz="1400" kern="0" dirty="0" err="1" smtClean="0">
                <a:latin typeface="+mn-lt"/>
              </a:rPr>
              <a:t>ExoMars</a:t>
            </a:r>
            <a:r>
              <a:rPr lang="en-GB" sz="1400" kern="0" dirty="0" smtClean="0">
                <a:latin typeface="+mn-lt"/>
              </a:rPr>
              <a:t> Phase B: ROCS Design (GMV/TRA)</a:t>
            </a:r>
            <a:endParaRPr lang="en-GB" sz="1400" kern="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smtClean="0"/>
              <a:t>ExoMars Rover Operations Process</a:t>
            </a:r>
          </a:p>
        </p:txBody>
      </p:sp>
      <p:sp>
        <p:nvSpPr>
          <p:cNvPr id="1028" name="Rectangle 4"/>
          <p:cNvSpPr>
            <a:spLocks noChangeArrowheads="1"/>
          </p:cNvSpPr>
          <p:nvPr/>
        </p:nvSpPr>
        <p:spPr bwMode="auto">
          <a:xfrm>
            <a:off x="233363" y="836613"/>
            <a:ext cx="5059362" cy="511175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dirty="0"/>
              <a:t>In a typical </a:t>
            </a:r>
            <a:r>
              <a:rPr lang="en-GB" i="1" dirty="0" smtClean="0"/>
              <a:t>Tactical Planning </a:t>
            </a:r>
            <a:r>
              <a:rPr lang="en-GB" dirty="0"/>
              <a:t>process</a:t>
            </a:r>
            <a:r>
              <a:rPr lang="en-US" dirty="0"/>
              <a:t>:</a:t>
            </a:r>
            <a:endParaRPr lang="en-GB" sz="1600" dirty="0">
              <a:solidFill>
                <a:srgbClr val="0072BC"/>
              </a:solidFill>
            </a:endParaRPr>
          </a:p>
          <a:p>
            <a:pPr marL="742950" lvl="1" indent="-285750">
              <a:spcBef>
                <a:spcPct val="20000"/>
              </a:spcBef>
              <a:buFontTx/>
              <a:buChar char="–"/>
            </a:pPr>
            <a:r>
              <a:rPr lang="en-US" sz="1600" dirty="0">
                <a:solidFill>
                  <a:srgbClr val="0072BC"/>
                </a:solidFill>
              </a:rPr>
              <a:t>Activity Plans are constructed by individual users without the possibility to validate them locally and without </a:t>
            </a:r>
            <a:r>
              <a:rPr lang="en-US" sz="1600" dirty="0" smtClean="0">
                <a:solidFill>
                  <a:srgbClr val="0072BC"/>
                </a:solidFill>
              </a:rPr>
              <a:t>information </a:t>
            </a:r>
            <a:r>
              <a:rPr lang="en-US" sz="1600" dirty="0">
                <a:solidFill>
                  <a:srgbClr val="0072BC"/>
                </a:solidFill>
              </a:rPr>
              <a:t>about the plans proposed by the other users</a:t>
            </a:r>
          </a:p>
          <a:p>
            <a:pPr marL="742950" lvl="1" indent="-285750">
              <a:spcBef>
                <a:spcPct val="20000"/>
              </a:spcBef>
              <a:buFontTx/>
              <a:buChar char="–"/>
            </a:pPr>
            <a:r>
              <a:rPr lang="en-US" sz="1600" dirty="0">
                <a:solidFill>
                  <a:srgbClr val="0072BC"/>
                </a:solidFill>
              </a:rPr>
              <a:t>Final integration into a single, base line plan for the next sol starts only after all the individual plans have been submitted</a:t>
            </a:r>
          </a:p>
          <a:p>
            <a:pPr marL="742950" lvl="1" indent="-285750">
              <a:spcBef>
                <a:spcPct val="20000"/>
              </a:spcBef>
              <a:buFontTx/>
              <a:buChar char="–"/>
            </a:pPr>
            <a:endParaRPr lang="en-GB" sz="1600" dirty="0">
              <a:solidFill>
                <a:srgbClr val="0072BC"/>
              </a:solidFill>
            </a:endParaRPr>
          </a:p>
          <a:p>
            <a:pPr marL="742950" lvl="1" indent="-285750">
              <a:spcBef>
                <a:spcPct val="20000"/>
              </a:spcBef>
            </a:pPr>
            <a:endParaRPr lang="en-GB" sz="1600" dirty="0">
              <a:solidFill>
                <a:srgbClr val="0072BC"/>
              </a:solidFill>
            </a:endParaRPr>
          </a:p>
          <a:p>
            <a:pPr marL="742950" lvl="1" indent="-285750">
              <a:spcBef>
                <a:spcPct val="20000"/>
              </a:spcBef>
              <a:buFontTx/>
              <a:buChar char="–"/>
            </a:pPr>
            <a:r>
              <a:rPr lang="en-US" sz="1600" dirty="0">
                <a:solidFill>
                  <a:srgbClr val="0072BC"/>
                </a:solidFill>
              </a:rPr>
              <a:t>Many changes in the plan occur at the late stages of the process while the users are unable to understand whether or not their activities are included and if not why they have been rejected</a:t>
            </a:r>
          </a:p>
          <a:p>
            <a:pPr marL="742950" lvl="1" indent="-285750">
              <a:spcBef>
                <a:spcPct val="20000"/>
              </a:spcBef>
              <a:buFontTx/>
              <a:buChar char="–"/>
            </a:pPr>
            <a:r>
              <a:rPr lang="en-GB" sz="1600" dirty="0">
                <a:solidFill>
                  <a:srgbClr val="0072BC"/>
                </a:solidFill>
              </a:rPr>
              <a:t>Accentuates the possibility of initial bad rover plans </a:t>
            </a:r>
          </a:p>
          <a:p>
            <a:pPr marL="742950" lvl="1" indent="-285750">
              <a:spcBef>
                <a:spcPct val="20000"/>
              </a:spcBef>
              <a:buFontTx/>
              <a:buChar char="–"/>
            </a:pPr>
            <a:r>
              <a:rPr lang="en-US" sz="1600" dirty="0">
                <a:solidFill>
                  <a:srgbClr val="0072BC"/>
                </a:solidFill>
              </a:rPr>
              <a:t>Increases the global planning time</a:t>
            </a:r>
          </a:p>
        </p:txBody>
      </p:sp>
      <p:sp>
        <p:nvSpPr>
          <p:cNvPr id="10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1"/>
          <p:cNvGraphicFramePr>
            <a:graphicFrameLocks noChangeAspect="1"/>
          </p:cNvGraphicFramePr>
          <p:nvPr/>
        </p:nvGraphicFramePr>
        <p:xfrm>
          <a:off x="5435600" y="1196975"/>
          <a:ext cx="3529013" cy="4692650"/>
        </p:xfrm>
        <a:graphic>
          <a:graphicData uri="http://schemas.openxmlformats.org/presentationml/2006/ole">
            <p:oleObj spid="_x0000_s1026" name="Visio" r:id="rId3" imgW="7325106" imgH="9741408" progId="Visio.Drawing.11">
              <p:embed/>
            </p:oleObj>
          </a:graphicData>
        </a:graphic>
      </p:graphicFrame>
      <p:sp>
        <p:nvSpPr>
          <p:cNvPr id="1030" name="Slide Number Placeholder 3"/>
          <p:cNvSpPr txBox="1">
            <a:spLocks/>
          </p:cNvSpPr>
          <p:nvPr/>
        </p:nvSpPr>
        <p:spPr bwMode="auto">
          <a:xfrm>
            <a:off x="7926388" y="6403975"/>
            <a:ext cx="1079500" cy="187325"/>
          </a:xfrm>
          <a:prstGeom prst="rect">
            <a:avLst/>
          </a:prstGeom>
          <a:noFill/>
          <a:ln w="9525">
            <a:noFill/>
            <a:miter lim="800000"/>
            <a:headEnd/>
            <a:tailEnd/>
          </a:ln>
        </p:spPr>
        <p:txBody>
          <a:bodyPr/>
          <a:lstStyle/>
          <a:p>
            <a:pPr algn="r"/>
            <a:fld id="{CA09C317-8133-441C-9F34-A25CD4295DE8}" type="slidenum">
              <a:rPr lang="en-US" sz="800">
                <a:solidFill>
                  <a:srgbClr val="0072BC"/>
                </a:solidFill>
              </a:rPr>
              <a:pPr algn="r"/>
              <a:t>4</a:t>
            </a:fld>
            <a:endParaRPr lang="en-US" sz="800">
              <a:solidFill>
                <a:srgbClr val="0072B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FA681EDB-3278-4F79-B771-E7D975B5AB5C}" type="slidenum">
              <a:rPr lang="en-US" smtClean="0"/>
              <a:pPr/>
              <a:t>5</a:t>
            </a:fld>
            <a:endParaRPr lang="en-US" smtClean="0"/>
          </a:p>
        </p:txBody>
      </p:sp>
      <p:sp>
        <p:nvSpPr>
          <p:cNvPr id="8195" name="Rectangle 2"/>
          <p:cNvSpPr>
            <a:spLocks noGrp="1" noChangeArrowheads="1"/>
          </p:cNvSpPr>
          <p:nvPr>
            <p:ph type="title"/>
          </p:nvPr>
        </p:nvSpPr>
        <p:spPr/>
        <p:txBody>
          <a:bodyPr/>
          <a:lstStyle/>
          <a:p>
            <a:pPr eaLnBrk="1" hangingPunct="1"/>
            <a:r>
              <a:rPr lang="en-GB" smtClean="0"/>
              <a:t>3DROCS Objectives</a:t>
            </a:r>
          </a:p>
        </p:txBody>
      </p:sp>
      <p:sp>
        <p:nvSpPr>
          <p:cNvPr id="8196"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8197" name="Rectangle 4"/>
          <p:cNvSpPr>
            <a:spLocks noChangeArrowheads="1"/>
          </p:cNvSpPr>
          <p:nvPr/>
        </p:nvSpPr>
        <p:spPr bwMode="auto">
          <a:xfrm>
            <a:off x="233363" y="981075"/>
            <a:ext cx="8659812" cy="511175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dirty="0"/>
              <a:t>Reduce the tactical planning process time</a:t>
            </a:r>
            <a:r>
              <a:rPr lang="en-US" dirty="0"/>
              <a:t> </a:t>
            </a:r>
            <a:endParaRPr lang="en-GB" sz="2200" dirty="0">
              <a:solidFill>
                <a:srgbClr val="0072BC"/>
              </a:solidFill>
            </a:endParaRPr>
          </a:p>
          <a:p>
            <a:pPr marL="342900" indent="-342900">
              <a:spcBef>
                <a:spcPct val="20000"/>
              </a:spcBef>
              <a:buClr>
                <a:schemeClr val="hlink"/>
              </a:buClr>
              <a:buFont typeface="Wingdings" pitchFamily="2" charset="2"/>
              <a:buChar char="§"/>
            </a:pPr>
            <a:r>
              <a:rPr lang="en-GB" dirty="0"/>
              <a:t>Increase the user awareness on the system behaviour</a:t>
            </a:r>
          </a:p>
          <a:p>
            <a:pPr marL="342900" indent="-342900">
              <a:spcBef>
                <a:spcPct val="20000"/>
              </a:spcBef>
              <a:buClr>
                <a:schemeClr val="hlink"/>
              </a:buClr>
              <a:buFont typeface="Wingdings" pitchFamily="2" charset="2"/>
              <a:buChar char="§"/>
            </a:pPr>
            <a:r>
              <a:rPr lang="en-GB" dirty="0" smtClean="0"/>
              <a:t>Facilitate the </a:t>
            </a:r>
            <a:r>
              <a:rPr lang="en-GB" dirty="0"/>
              <a:t>Activity Plan </a:t>
            </a:r>
            <a:r>
              <a:rPr lang="en-GB" dirty="0" smtClean="0"/>
              <a:t>specification and understanding</a:t>
            </a:r>
          </a:p>
          <a:p>
            <a:pPr marL="342900" indent="-342900">
              <a:spcBef>
                <a:spcPct val="20000"/>
              </a:spcBef>
              <a:buClr>
                <a:schemeClr val="hlink"/>
              </a:buClr>
              <a:buFont typeface="Wingdings" pitchFamily="2" charset="2"/>
              <a:buChar char="§"/>
            </a:pPr>
            <a:r>
              <a:rPr lang="en-GB" dirty="0" smtClean="0"/>
              <a:t>Improve the Engineering Data Assessment  process </a:t>
            </a:r>
            <a:endParaRPr lang="en-GB" dirty="0"/>
          </a:p>
          <a:p>
            <a:pPr marL="342900" indent="-342900">
              <a:spcBef>
                <a:spcPct val="20000"/>
              </a:spcBef>
              <a:buClr>
                <a:schemeClr val="hlink"/>
              </a:buClr>
              <a:buFont typeface="Wingdings" pitchFamily="2" charset="2"/>
              <a:buChar char="§"/>
            </a:pPr>
            <a:r>
              <a:rPr lang="en-GB" dirty="0"/>
              <a:t>Provide a unified interface for strategic and tactical planning</a:t>
            </a:r>
          </a:p>
          <a:p>
            <a:pPr marL="342900" indent="-342900">
              <a:spcBef>
                <a:spcPct val="20000"/>
              </a:spcBef>
              <a:buClr>
                <a:schemeClr val="hlink"/>
              </a:buClr>
            </a:pPr>
            <a:endParaRPr lang="en-GB" dirty="0"/>
          </a:p>
          <a:p>
            <a:pPr marL="342900" indent="-342900">
              <a:spcBef>
                <a:spcPct val="20000"/>
              </a:spcBef>
              <a:buClr>
                <a:schemeClr val="hlink"/>
              </a:buClr>
            </a:pPr>
            <a:endParaRPr lang="en-GB" dirty="0"/>
          </a:p>
          <a:p>
            <a:pPr marL="342900" indent="-342900">
              <a:spcBef>
                <a:spcPct val="20000"/>
              </a:spcBef>
              <a:buClr>
                <a:schemeClr val="hlink"/>
              </a:buClr>
              <a:buFont typeface="Wingdings" pitchFamily="2" charset="2"/>
              <a:buChar char="§"/>
            </a:pPr>
            <a:r>
              <a:rPr lang="en-GB" dirty="0"/>
              <a:t>This can be achieved by introducing in the planning process:</a:t>
            </a:r>
            <a:endParaRPr lang="en-GB" sz="1600" dirty="0">
              <a:solidFill>
                <a:srgbClr val="0072BC"/>
              </a:solidFill>
            </a:endParaRPr>
          </a:p>
          <a:p>
            <a:pPr marL="742950" lvl="1" indent="-285750">
              <a:spcBef>
                <a:spcPct val="20000"/>
              </a:spcBef>
              <a:buFontTx/>
              <a:buChar char="–"/>
            </a:pPr>
            <a:r>
              <a:rPr lang="en-GB" sz="1600" i="1" dirty="0">
                <a:solidFill>
                  <a:srgbClr val="0072BC"/>
                </a:solidFill>
              </a:rPr>
              <a:t>Collaborative work</a:t>
            </a:r>
            <a:r>
              <a:rPr lang="en-GB" sz="1600" dirty="0">
                <a:solidFill>
                  <a:srgbClr val="0072BC"/>
                </a:solidFill>
              </a:rPr>
              <a:t>: All users may work in a shared area where the published Activity Plans can be seen by all, and each user can complete the plan specification if needed.</a:t>
            </a:r>
          </a:p>
          <a:p>
            <a:pPr marL="742950" lvl="1" indent="-285750">
              <a:spcBef>
                <a:spcPct val="20000"/>
              </a:spcBef>
              <a:buFontTx/>
              <a:buChar char="–"/>
            </a:pPr>
            <a:r>
              <a:rPr lang="en-US" sz="1600" i="1" dirty="0">
                <a:solidFill>
                  <a:srgbClr val="0072BC"/>
                </a:solidFill>
              </a:rPr>
              <a:t>Efficient any time simulations</a:t>
            </a:r>
            <a:r>
              <a:rPr lang="en-US" sz="1600" dirty="0">
                <a:solidFill>
                  <a:srgbClr val="0072BC"/>
                </a:solidFill>
              </a:rPr>
              <a:t>: each user </a:t>
            </a:r>
            <a:r>
              <a:rPr lang="en-US" sz="1600" dirty="0" smtClean="0">
                <a:solidFill>
                  <a:srgbClr val="0072BC"/>
                </a:solidFill>
              </a:rPr>
              <a:t>is </a:t>
            </a:r>
            <a:r>
              <a:rPr lang="en-US" sz="1600" dirty="0">
                <a:solidFill>
                  <a:srgbClr val="0072BC"/>
                </a:solidFill>
              </a:rPr>
              <a:t>able to simulate in depth the Activity Plan under specification in order to validate it and most importantly to better understand it.</a:t>
            </a:r>
          </a:p>
          <a:p>
            <a:pPr marL="742950" lvl="1" indent="-285750">
              <a:spcBef>
                <a:spcPct val="20000"/>
              </a:spcBef>
              <a:buFontTx/>
              <a:buChar char="–"/>
            </a:pPr>
            <a:r>
              <a:rPr lang="en-US" sz="1600" i="1" dirty="0" smtClean="0">
                <a:solidFill>
                  <a:srgbClr val="0072BC"/>
                </a:solidFill>
              </a:rPr>
              <a:t>Activity Planning </a:t>
            </a:r>
            <a:r>
              <a:rPr lang="en-US" sz="1600" i="1" dirty="0">
                <a:solidFill>
                  <a:srgbClr val="0072BC"/>
                </a:solidFill>
              </a:rPr>
              <a:t>and Data Analysis into a 3D environment</a:t>
            </a:r>
            <a:r>
              <a:rPr lang="en-US" sz="1600" dirty="0">
                <a:solidFill>
                  <a:srgbClr val="0072BC"/>
                </a:solidFill>
              </a:rPr>
              <a:t>: </a:t>
            </a:r>
            <a:r>
              <a:rPr lang="en-US" sz="1600" dirty="0" smtClean="0">
                <a:solidFill>
                  <a:srgbClr val="0072BC"/>
                </a:solidFill>
              </a:rPr>
              <a:t>Activity Plans are specified graphically  and engineering data are analyzed in a 3D environment.</a:t>
            </a:r>
            <a:endParaRPr lang="en-US" sz="1600" dirty="0">
              <a:solidFill>
                <a:srgbClr val="0072B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F9194503-87F6-40E2-8A68-F8D70DB77E0E}" type="slidenum">
              <a:rPr lang="en-US" smtClean="0"/>
              <a:pPr/>
              <a:t>6</a:t>
            </a:fld>
            <a:endParaRPr lang="en-US" smtClean="0"/>
          </a:p>
        </p:txBody>
      </p:sp>
      <p:sp>
        <p:nvSpPr>
          <p:cNvPr id="9219" name="Rectangle 2"/>
          <p:cNvSpPr>
            <a:spLocks noGrp="1" noChangeArrowheads="1"/>
          </p:cNvSpPr>
          <p:nvPr>
            <p:ph type="title"/>
          </p:nvPr>
        </p:nvSpPr>
        <p:spPr/>
        <p:txBody>
          <a:bodyPr/>
          <a:lstStyle/>
          <a:p>
            <a:pPr eaLnBrk="1" hangingPunct="1"/>
            <a:r>
              <a:rPr lang="en-GB" smtClean="0"/>
              <a:t>3DROCS Operations Concept</a:t>
            </a:r>
          </a:p>
        </p:txBody>
      </p:sp>
      <p:sp>
        <p:nvSpPr>
          <p:cNvPr id="9220"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9221" name="Picture 5"/>
          <p:cNvPicPr>
            <a:picLocks noChangeAspect="1" noChangeArrowheads="1"/>
          </p:cNvPicPr>
          <p:nvPr/>
        </p:nvPicPr>
        <p:blipFill>
          <a:blip r:embed="rId3" cstate="print"/>
          <a:srcRect/>
          <a:stretch>
            <a:fillRect/>
          </a:stretch>
        </p:blipFill>
        <p:spPr bwMode="auto">
          <a:xfrm>
            <a:off x="900113" y="1700213"/>
            <a:ext cx="7272337" cy="3862387"/>
          </a:xfrm>
          <a:prstGeom prst="rect">
            <a:avLst/>
          </a:prstGeom>
          <a:noFill/>
          <a:ln w="9525">
            <a:noFill/>
            <a:miter lim="800000"/>
            <a:headEnd/>
            <a:tailEnd/>
          </a:ln>
        </p:spPr>
      </p:pic>
      <p:sp>
        <p:nvSpPr>
          <p:cNvPr id="9222" name="Rectangle 4"/>
          <p:cNvSpPr>
            <a:spLocks noChangeArrowheads="1"/>
          </p:cNvSpPr>
          <p:nvPr/>
        </p:nvSpPr>
        <p:spPr bwMode="auto">
          <a:xfrm>
            <a:off x="233363" y="765175"/>
            <a:ext cx="8442325" cy="64770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US" dirty="0"/>
              <a:t>3DROCS focuses </a:t>
            </a:r>
            <a:r>
              <a:rPr lang="en-US" dirty="0" smtClean="0"/>
              <a:t>on </a:t>
            </a:r>
            <a:r>
              <a:rPr lang="en-US" dirty="0"/>
              <a:t>two phases of a planetary exploration mission: </a:t>
            </a:r>
            <a:r>
              <a:rPr lang="en-US" i="1" dirty="0"/>
              <a:t>the Pre-launch phase</a:t>
            </a:r>
            <a:r>
              <a:rPr lang="en-US" dirty="0"/>
              <a:t> and the </a:t>
            </a:r>
            <a:r>
              <a:rPr lang="en-US" i="1" dirty="0"/>
              <a:t>Surface Operations phase</a:t>
            </a:r>
            <a:r>
              <a:rPr lang="en-US" dirty="0"/>
              <a:t>. </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531002C4-C72D-43C9-AE5C-51E29738E215}" type="slidenum">
              <a:rPr lang="en-US" smtClean="0"/>
              <a:pPr/>
              <a:t>7</a:t>
            </a:fld>
            <a:endParaRPr lang="en-US" smtClean="0"/>
          </a:p>
        </p:txBody>
      </p:sp>
      <p:sp>
        <p:nvSpPr>
          <p:cNvPr id="10243" name="Rectangle 2"/>
          <p:cNvSpPr>
            <a:spLocks noGrp="1" noChangeArrowheads="1"/>
          </p:cNvSpPr>
          <p:nvPr>
            <p:ph type="title"/>
          </p:nvPr>
        </p:nvSpPr>
        <p:spPr/>
        <p:txBody>
          <a:bodyPr/>
          <a:lstStyle/>
          <a:p>
            <a:pPr eaLnBrk="1" hangingPunct="1"/>
            <a:r>
              <a:rPr lang="en-GB" smtClean="0"/>
              <a:t>3DROCS Operations Concept</a:t>
            </a:r>
          </a:p>
        </p:txBody>
      </p:sp>
      <p:sp>
        <p:nvSpPr>
          <p:cNvPr id="10244"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245" name="Rectangle 4"/>
          <p:cNvSpPr>
            <a:spLocks noChangeArrowheads="1"/>
          </p:cNvSpPr>
          <p:nvPr/>
        </p:nvSpPr>
        <p:spPr bwMode="auto">
          <a:xfrm>
            <a:off x="250825" y="836613"/>
            <a:ext cx="8137525" cy="403225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US" i="1" dirty="0"/>
              <a:t>Pre-launch phase: </a:t>
            </a:r>
            <a:endParaRPr lang="en-GB" sz="1600" dirty="0">
              <a:solidFill>
                <a:srgbClr val="0072BC"/>
              </a:solidFill>
            </a:endParaRPr>
          </a:p>
          <a:p>
            <a:pPr marL="742950" lvl="1" indent="-285750">
              <a:spcBef>
                <a:spcPct val="20000"/>
              </a:spcBef>
              <a:buFontTx/>
              <a:buChar char="–"/>
            </a:pPr>
            <a:r>
              <a:rPr lang="en-US" sz="1600" dirty="0">
                <a:solidFill>
                  <a:srgbClr val="0072BC"/>
                </a:solidFill>
              </a:rPr>
              <a:t>Specification of the rover Activities</a:t>
            </a:r>
          </a:p>
          <a:p>
            <a:pPr marL="742950" lvl="1" indent="-285750">
              <a:spcBef>
                <a:spcPct val="20000"/>
              </a:spcBef>
              <a:buFontTx/>
              <a:buChar char="–"/>
            </a:pPr>
            <a:endParaRPr lang="en-US" sz="1600" dirty="0">
              <a:solidFill>
                <a:srgbClr val="0072BC"/>
              </a:solidFill>
            </a:endParaRPr>
          </a:p>
          <a:p>
            <a:pPr marL="742950" lvl="1" indent="-285750">
              <a:spcBef>
                <a:spcPct val="20000"/>
              </a:spcBef>
              <a:buFontTx/>
              <a:buChar char="–"/>
            </a:pPr>
            <a:r>
              <a:rPr lang="en-US" sz="1600" dirty="0">
                <a:solidFill>
                  <a:srgbClr val="0072BC"/>
                </a:solidFill>
              </a:rPr>
              <a:t>Specification and validation of </a:t>
            </a:r>
            <a:r>
              <a:rPr lang="en-US" sz="1600" i="1" dirty="0">
                <a:solidFill>
                  <a:srgbClr val="0072BC"/>
                </a:solidFill>
              </a:rPr>
              <a:t>Activity Plans</a:t>
            </a:r>
            <a:r>
              <a:rPr lang="en-US" sz="1600" dirty="0">
                <a:solidFill>
                  <a:srgbClr val="0072BC"/>
                </a:solidFill>
              </a:rPr>
              <a:t>. </a:t>
            </a:r>
            <a:r>
              <a:rPr lang="en-GB" sz="1600" dirty="0">
                <a:solidFill>
                  <a:srgbClr val="0072BC"/>
                </a:solidFill>
              </a:rPr>
              <a:t>They are used:</a:t>
            </a:r>
            <a:endParaRPr lang="en-US" sz="1600" dirty="0">
              <a:solidFill>
                <a:srgbClr val="0072BC"/>
              </a:solidFill>
            </a:endParaRPr>
          </a:p>
          <a:p>
            <a:pPr marL="1200150" lvl="2" indent="-285750">
              <a:spcBef>
                <a:spcPct val="20000"/>
              </a:spcBef>
              <a:buFontTx/>
              <a:buChar char="–"/>
            </a:pPr>
            <a:r>
              <a:rPr lang="en-GB" sz="1400" dirty="0">
                <a:solidFill>
                  <a:srgbClr val="0072BC"/>
                </a:solidFill>
              </a:rPr>
              <a:t>as building blocks to specify the </a:t>
            </a:r>
            <a:r>
              <a:rPr lang="en-GB" sz="1400" i="1" dirty="0">
                <a:solidFill>
                  <a:srgbClr val="0072BC"/>
                </a:solidFill>
              </a:rPr>
              <a:t>Experiment Cycles </a:t>
            </a:r>
            <a:r>
              <a:rPr lang="en-GB" sz="1400" dirty="0">
                <a:solidFill>
                  <a:srgbClr val="0072BC"/>
                </a:solidFill>
              </a:rPr>
              <a:t>in the form of sequences of Activity Plans </a:t>
            </a:r>
          </a:p>
          <a:p>
            <a:pPr marL="1200150" lvl="2" indent="-285750">
              <a:spcBef>
                <a:spcPct val="20000"/>
              </a:spcBef>
              <a:buFontTx/>
              <a:buChar char="–"/>
            </a:pPr>
            <a:r>
              <a:rPr lang="en-GB" sz="1400" dirty="0">
                <a:solidFill>
                  <a:srgbClr val="0072BC"/>
                </a:solidFill>
              </a:rPr>
              <a:t>as template Activity Plans that are adapted and reused during operations to facilitate the Tactical Planning</a:t>
            </a:r>
          </a:p>
          <a:p>
            <a:pPr marL="1200150" lvl="2" indent="-285750">
              <a:spcBef>
                <a:spcPct val="20000"/>
              </a:spcBef>
              <a:buFontTx/>
              <a:buChar char="–"/>
            </a:pPr>
            <a:endParaRPr lang="en-US" sz="1400" dirty="0">
              <a:solidFill>
                <a:srgbClr val="0072BC"/>
              </a:solidFill>
            </a:endParaRPr>
          </a:p>
          <a:p>
            <a:pPr marL="742950" lvl="1" indent="-285750">
              <a:spcBef>
                <a:spcPct val="20000"/>
              </a:spcBef>
              <a:buFontTx/>
              <a:buChar char="–"/>
            </a:pPr>
            <a:r>
              <a:rPr lang="en-US" sz="1600" dirty="0">
                <a:solidFill>
                  <a:srgbClr val="0072BC"/>
                </a:solidFill>
              </a:rPr>
              <a:t>Preparation of </a:t>
            </a:r>
            <a:r>
              <a:rPr lang="en-US" sz="1600" i="1" dirty="0" smtClean="0">
                <a:solidFill>
                  <a:srgbClr val="0072BC"/>
                </a:solidFill>
              </a:rPr>
              <a:t>Strategic </a:t>
            </a:r>
            <a:r>
              <a:rPr lang="en-US" sz="1600" i="1" dirty="0">
                <a:solidFill>
                  <a:srgbClr val="0072BC"/>
                </a:solidFill>
              </a:rPr>
              <a:t>Plans</a:t>
            </a:r>
          </a:p>
          <a:p>
            <a:pPr marL="1200150" lvl="2" indent="-285750">
              <a:spcBef>
                <a:spcPct val="20000"/>
              </a:spcBef>
              <a:buFontTx/>
              <a:buChar char="–"/>
            </a:pPr>
            <a:r>
              <a:rPr lang="en-US" sz="1400" dirty="0">
                <a:solidFill>
                  <a:srgbClr val="0072BC"/>
                </a:solidFill>
              </a:rPr>
              <a:t>Activity Plans and the Experiment Cycles are composed in long term Strategic Plans that implement the mission objectives. </a:t>
            </a:r>
            <a:endParaRPr lang="en-US" sz="1400" dirty="0" smtClean="0">
              <a:solidFill>
                <a:srgbClr val="0072BC"/>
              </a:solidFill>
            </a:endParaRPr>
          </a:p>
          <a:p>
            <a:pPr marL="1200150" lvl="2" indent="-285750">
              <a:spcBef>
                <a:spcPct val="20000"/>
              </a:spcBef>
              <a:buFontTx/>
              <a:buChar char="–"/>
            </a:pPr>
            <a:r>
              <a:rPr lang="en-US" sz="1400" dirty="0" smtClean="0">
                <a:solidFill>
                  <a:srgbClr val="0072BC"/>
                </a:solidFill>
              </a:rPr>
              <a:t>The </a:t>
            </a:r>
            <a:r>
              <a:rPr lang="en-US" sz="1400" dirty="0">
                <a:solidFill>
                  <a:srgbClr val="0072BC"/>
                </a:solidFill>
              </a:rPr>
              <a:t>Strategic Plans are used during operations as </a:t>
            </a:r>
            <a:r>
              <a:rPr lang="en-US" sz="1400">
                <a:solidFill>
                  <a:srgbClr val="0072BC"/>
                </a:solidFill>
              </a:rPr>
              <a:t>guidelines </a:t>
            </a:r>
            <a:r>
              <a:rPr lang="en-US" sz="1400" smtClean="0">
                <a:solidFill>
                  <a:srgbClr val="0072BC"/>
                </a:solidFill>
              </a:rPr>
              <a:t>and </a:t>
            </a:r>
            <a:r>
              <a:rPr lang="en-US" sz="1400" dirty="0">
                <a:solidFill>
                  <a:srgbClr val="0072BC"/>
                </a:solidFill>
              </a:rPr>
              <a:t>support the tracking of the mission goals.</a:t>
            </a:r>
            <a:r>
              <a:rPr lang="en-GB" sz="1400" dirty="0">
                <a:solidFill>
                  <a:srgbClr val="0072BC"/>
                </a:solidFill>
              </a:rPr>
              <a:t> </a:t>
            </a:r>
          </a:p>
          <a:p>
            <a:pPr marL="1200150" lvl="2" indent="-285750">
              <a:spcBef>
                <a:spcPct val="20000"/>
              </a:spcBef>
              <a:buFontTx/>
              <a:buChar char="–"/>
            </a:pPr>
            <a:endParaRPr lang="en-US" sz="1600" dirty="0">
              <a:solidFill>
                <a:srgbClr val="0072BC"/>
              </a:solidFill>
            </a:endParaRPr>
          </a:p>
          <a:p>
            <a:pPr marL="742950" lvl="1" indent="-285750">
              <a:spcBef>
                <a:spcPct val="20000"/>
              </a:spcBef>
              <a:buFontTx/>
              <a:buChar char="–"/>
            </a:pPr>
            <a:r>
              <a:rPr lang="en-US" sz="1600" dirty="0">
                <a:solidFill>
                  <a:srgbClr val="0072BC"/>
                </a:solidFill>
              </a:rPr>
              <a:t>Support for closed loop operations rehearsal</a:t>
            </a:r>
          </a:p>
          <a:p>
            <a:pPr marL="342900" indent="-342900">
              <a:spcBef>
                <a:spcPct val="20000"/>
              </a:spcBef>
              <a:buClr>
                <a:schemeClr val="hlink"/>
              </a:buClr>
              <a:buFont typeface="Wingdings" pitchFamily="2" charset="2"/>
              <a:buChar char="§"/>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FBC9B1C9-7445-4F6F-8226-8E943A1E499B}" type="slidenum">
              <a:rPr lang="en-US" smtClean="0"/>
              <a:pPr/>
              <a:t>8</a:t>
            </a:fld>
            <a:endParaRPr lang="en-US" smtClean="0"/>
          </a:p>
        </p:txBody>
      </p:sp>
      <p:sp>
        <p:nvSpPr>
          <p:cNvPr id="11267" name="Rectangle 2"/>
          <p:cNvSpPr>
            <a:spLocks noGrp="1" noChangeArrowheads="1"/>
          </p:cNvSpPr>
          <p:nvPr>
            <p:ph type="title"/>
          </p:nvPr>
        </p:nvSpPr>
        <p:spPr/>
        <p:txBody>
          <a:bodyPr/>
          <a:lstStyle/>
          <a:p>
            <a:pPr eaLnBrk="1" hangingPunct="1"/>
            <a:r>
              <a:rPr lang="en-GB" smtClean="0"/>
              <a:t>3DROCS Operations Concept</a:t>
            </a:r>
          </a:p>
        </p:txBody>
      </p:sp>
      <p:sp>
        <p:nvSpPr>
          <p:cNvPr id="11268"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1269" name="Rectangle 4"/>
          <p:cNvSpPr>
            <a:spLocks noChangeArrowheads="1"/>
          </p:cNvSpPr>
          <p:nvPr/>
        </p:nvSpPr>
        <p:spPr bwMode="auto">
          <a:xfrm>
            <a:off x="233363" y="981075"/>
            <a:ext cx="8442325" cy="511175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US" i="1" dirty="0"/>
              <a:t>Surface Operations phase: </a:t>
            </a:r>
            <a:endParaRPr lang="en-GB" sz="1600" dirty="0">
              <a:solidFill>
                <a:srgbClr val="0072BC"/>
              </a:solidFill>
            </a:endParaRPr>
          </a:p>
          <a:p>
            <a:pPr marL="742950" lvl="1" indent="-285750">
              <a:spcBef>
                <a:spcPct val="20000"/>
              </a:spcBef>
              <a:buFontTx/>
              <a:buChar char="–"/>
            </a:pPr>
            <a:r>
              <a:rPr lang="en-US" sz="1600" dirty="0">
                <a:solidFill>
                  <a:srgbClr val="0072BC"/>
                </a:solidFill>
              </a:rPr>
              <a:t>Engineering Data Assessment</a:t>
            </a:r>
          </a:p>
          <a:p>
            <a:pPr marL="742950" lvl="1" indent="-285750">
              <a:spcBef>
                <a:spcPct val="20000"/>
              </a:spcBef>
              <a:buFontTx/>
              <a:buChar char="–"/>
            </a:pPr>
            <a:endParaRPr lang="en-US" sz="1600" dirty="0">
              <a:solidFill>
                <a:srgbClr val="0072BC"/>
              </a:solidFill>
            </a:endParaRPr>
          </a:p>
          <a:p>
            <a:pPr marL="742950" lvl="1" indent="-285750">
              <a:spcBef>
                <a:spcPct val="20000"/>
              </a:spcBef>
              <a:buFontTx/>
              <a:buChar char="–"/>
            </a:pPr>
            <a:r>
              <a:rPr lang="en-US" sz="1600" dirty="0">
                <a:solidFill>
                  <a:srgbClr val="0072BC"/>
                </a:solidFill>
              </a:rPr>
              <a:t>Tracking and updating the mission goals</a:t>
            </a:r>
          </a:p>
          <a:p>
            <a:pPr marL="1200150" lvl="2" indent="-285750">
              <a:spcBef>
                <a:spcPct val="20000"/>
              </a:spcBef>
              <a:buFontTx/>
              <a:buChar char="–"/>
            </a:pPr>
            <a:r>
              <a:rPr lang="en-US" sz="1400" dirty="0">
                <a:solidFill>
                  <a:srgbClr val="0072BC"/>
                </a:solidFill>
              </a:rPr>
              <a:t>The Strategic Plans specified during the pre-launch phase are updated </a:t>
            </a:r>
            <a:r>
              <a:rPr lang="en-US" sz="1400" dirty="0" err="1">
                <a:solidFill>
                  <a:srgbClr val="0072BC"/>
                </a:solidFill>
              </a:rPr>
              <a:t>wrt</a:t>
            </a:r>
            <a:r>
              <a:rPr lang="en-US" sz="1400" dirty="0">
                <a:solidFill>
                  <a:srgbClr val="0072BC"/>
                </a:solidFill>
              </a:rPr>
              <a:t> the executed parts of the mission and possibly adapted to the new situations discovered during operations</a:t>
            </a:r>
          </a:p>
          <a:p>
            <a:pPr marL="742950" lvl="1" indent="-285750">
              <a:spcBef>
                <a:spcPct val="20000"/>
              </a:spcBef>
              <a:buFontTx/>
              <a:buChar char="–"/>
            </a:pPr>
            <a:endParaRPr lang="en-US" sz="1600" dirty="0">
              <a:solidFill>
                <a:srgbClr val="0072BC"/>
              </a:solidFill>
            </a:endParaRPr>
          </a:p>
          <a:p>
            <a:pPr marL="742950" lvl="1" indent="-285750">
              <a:spcBef>
                <a:spcPct val="20000"/>
              </a:spcBef>
              <a:buFontTx/>
              <a:buChar char="–"/>
            </a:pPr>
            <a:r>
              <a:rPr lang="en-US" sz="1600" dirty="0" smtClean="0">
                <a:solidFill>
                  <a:srgbClr val="0072BC"/>
                </a:solidFill>
              </a:rPr>
              <a:t>Tracking Activity </a:t>
            </a:r>
            <a:r>
              <a:rPr lang="en-US" sz="1600" dirty="0">
                <a:solidFill>
                  <a:srgbClr val="0072BC"/>
                </a:solidFill>
              </a:rPr>
              <a:t>Planning</a:t>
            </a:r>
          </a:p>
          <a:p>
            <a:pPr marL="1200150" lvl="2" indent="-285750">
              <a:spcBef>
                <a:spcPct val="20000"/>
              </a:spcBef>
              <a:buFontTx/>
              <a:buChar char="–"/>
            </a:pPr>
            <a:r>
              <a:rPr lang="en-US" sz="1400" dirty="0">
                <a:solidFill>
                  <a:srgbClr val="0072BC"/>
                </a:solidFill>
              </a:rPr>
              <a:t>Extract from the maintained strategic plan the part to be executed during the next sol(s) of interest</a:t>
            </a:r>
          </a:p>
          <a:p>
            <a:pPr marL="1200150" lvl="2" indent="-285750">
              <a:spcBef>
                <a:spcPct val="20000"/>
              </a:spcBef>
              <a:buFontTx/>
              <a:buChar char="–"/>
            </a:pPr>
            <a:r>
              <a:rPr lang="en-GB" sz="1400" dirty="0">
                <a:solidFill>
                  <a:srgbClr val="0072BC"/>
                </a:solidFill>
              </a:rPr>
              <a:t>Use one or more Activity Plans, already specified during the pre-launch phase, as basis for the planning</a:t>
            </a:r>
          </a:p>
          <a:p>
            <a:pPr marL="1200150" lvl="2" indent="-285750">
              <a:spcBef>
                <a:spcPct val="20000"/>
              </a:spcBef>
              <a:buFontTx/>
              <a:buChar char="–"/>
            </a:pPr>
            <a:r>
              <a:rPr lang="en-GB" sz="1400" dirty="0">
                <a:solidFill>
                  <a:srgbClr val="0072BC"/>
                </a:solidFill>
              </a:rPr>
              <a:t>Create and edit a completely new Activity Plan</a:t>
            </a:r>
            <a:endParaRPr lang="en-US" sz="1400" dirty="0">
              <a:solidFill>
                <a:srgbClr val="0072BC"/>
              </a:solidFill>
            </a:endParaRPr>
          </a:p>
          <a:p>
            <a:pPr marL="742950" lvl="1" indent="-285750">
              <a:spcBef>
                <a:spcPct val="20000"/>
              </a:spcBef>
              <a:buFontTx/>
              <a:buChar char="–"/>
            </a:pPr>
            <a:endParaRPr lang="en-US" sz="1600" dirty="0">
              <a:solidFill>
                <a:srgbClr val="0072BC"/>
              </a:solidFill>
            </a:endParaRPr>
          </a:p>
          <a:p>
            <a:pPr marL="742950" lvl="1" indent="-285750">
              <a:spcBef>
                <a:spcPct val="20000"/>
              </a:spcBef>
              <a:buFontTx/>
              <a:buChar char="–"/>
            </a:pPr>
            <a:r>
              <a:rPr lang="en-US" sz="1600" dirty="0">
                <a:solidFill>
                  <a:srgbClr val="0072BC"/>
                </a:solidFill>
              </a:rPr>
              <a:t>Updating the models</a:t>
            </a:r>
          </a:p>
          <a:p>
            <a:pPr marL="342900" indent="-342900">
              <a:spcBef>
                <a:spcPct val="20000"/>
              </a:spcBef>
              <a:buClr>
                <a:schemeClr val="hlink"/>
              </a:buClr>
              <a:buFont typeface="Wingdings" pitchFamily="2" charset="2"/>
              <a:buChar char="§"/>
            </a:pPr>
            <a:endParaRPr lang="en-GB" dirty="0"/>
          </a:p>
          <a:p>
            <a:pPr marL="342900" indent="-342900">
              <a:spcBef>
                <a:spcPct val="20000"/>
              </a:spcBef>
              <a:buClr>
                <a:schemeClr val="hlink"/>
              </a:buCl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F68F13C5-48E0-49C9-99DB-1C310632B66A}" type="slidenum">
              <a:rPr lang="en-US" smtClean="0"/>
              <a:pPr/>
              <a:t>9</a:t>
            </a:fld>
            <a:endParaRPr lang="en-US" smtClean="0"/>
          </a:p>
        </p:txBody>
      </p:sp>
      <p:sp>
        <p:nvSpPr>
          <p:cNvPr id="12291" name="Rectangle 2"/>
          <p:cNvSpPr>
            <a:spLocks noGrp="1" noChangeArrowheads="1"/>
          </p:cNvSpPr>
          <p:nvPr>
            <p:ph type="title"/>
          </p:nvPr>
        </p:nvSpPr>
        <p:spPr/>
        <p:txBody>
          <a:bodyPr/>
          <a:lstStyle/>
          <a:p>
            <a:pPr eaLnBrk="1" hangingPunct="1"/>
            <a:r>
              <a:rPr lang="en-GB" dirty="0" smtClean="0"/>
              <a:t>Overview</a:t>
            </a:r>
          </a:p>
        </p:txBody>
      </p:sp>
      <p:sp>
        <p:nvSpPr>
          <p:cNvPr id="1229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2293" name="Rectangle 4"/>
          <p:cNvSpPr>
            <a:spLocks noChangeArrowheads="1"/>
          </p:cNvSpPr>
          <p:nvPr/>
        </p:nvSpPr>
        <p:spPr bwMode="auto">
          <a:xfrm>
            <a:off x="827088" y="981075"/>
            <a:ext cx="5707062" cy="511175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Char char="§"/>
            </a:pPr>
            <a:r>
              <a:rPr lang="en-GB"/>
              <a:t>Planning</a:t>
            </a:r>
            <a:endParaRPr lang="en-GB" sz="1600">
              <a:solidFill>
                <a:srgbClr val="0072BC"/>
              </a:solidFill>
            </a:endParaRPr>
          </a:p>
          <a:p>
            <a:pPr marL="742950" lvl="1" indent="-285750">
              <a:spcBef>
                <a:spcPct val="20000"/>
              </a:spcBef>
              <a:buFontTx/>
              <a:buChar char="–"/>
            </a:pPr>
            <a:r>
              <a:rPr lang="en-US" sz="1600">
                <a:solidFill>
                  <a:srgbClr val="0072BC"/>
                </a:solidFill>
              </a:rPr>
              <a:t>Activities Specification</a:t>
            </a:r>
          </a:p>
          <a:p>
            <a:pPr marL="742950" lvl="1" indent="-285750">
              <a:spcBef>
                <a:spcPct val="20000"/>
              </a:spcBef>
              <a:buFontTx/>
              <a:buChar char="–"/>
            </a:pPr>
            <a:r>
              <a:rPr lang="en-US" sz="1600">
                <a:solidFill>
                  <a:srgbClr val="0072BC"/>
                </a:solidFill>
              </a:rPr>
              <a:t>Activity Plans Specification</a:t>
            </a:r>
          </a:p>
          <a:p>
            <a:pPr marL="742950" lvl="1" indent="-285750">
              <a:spcBef>
                <a:spcPct val="20000"/>
              </a:spcBef>
              <a:buFontTx/>
              <a:buChar char="–"/>
            </a:pPr>
            <a:r>
              <a:rPr lang="en-US" sz="1600">
                <a:solidFill>
                  <a:srgbClr val="0072BC"/>
                </a:solidFill>
              </a:rPr>
              <a:t>On-line Activity Plan Simulation</a:t>
            </a:r>
          </a:p>
          <a:p>
            <a:pPr marL="742950" lvl="1" indent="-285750">
              <a:spcBef>
                <a:spcPct val="20000"/>
              </a:spcBef>
              <a:buFontTx/>
              <a:buChar char="–"/>
            </a:pPr>
            <a:r>
              <a:rPr lang="en-US" sz="1600">
                <a:solidFill>
                  <a:srgbClr val="0072BC"/>
                </a:solidFill>
              </a:rPr>
              <a:t>Situational Awareness</a:t>
            </a:r>
          </a:p>
          <a:p>
            <a:pPr marL="742950" lvl="1" indent="-285750">
              <a:spcBef>
                <a:spcPct val="20000"/>
              </a:spcBef>
              <a:buFontTx/>
              <a:buChar char="–"/>
            </a:pPr>
            <a:r>
              <a:rPr lang="en-US" sz="1600">
                <a:solidFill>
                  <a:srgbClr val="0072BC"/>
                </a:solidFill>
              </a:rPr>
              <a:t>Collaborative Specification</a:t>
            </a:r>
          </a:p>
          <a:p>
            <a:pPr marL="742950" lvl="1" indent="-285750">
              <a:spcBef>
                <a:spcPct val="20000"/>
              </a:spcBef>
              <a:buFontTx/>
              <a:buChar char="–"/>
            </a:pPr>
            <a:endParaRPr lang="en-GB" sz="2200">
              <a:solidFill>
                <a:srgbClr val="0072BC"/>
              </a:solidFill>
            </a:endParaRPr>
          </a:p>
          <a:p>
            <a:pPr marL="342900" indent="-342900">
              <a:spcBef>
                <a:spcPct val="20000"/>
              </a:spcBef>
              <a:buClr>
                <a:schemeClr val="hlink"/>
              </a:buClr>
              <a:buFont typeface="Wingdings" pitchFamily="2" charset="2"/>
              <a:buChar char="§"/>
            </a:pPr>
            <a:r>
              <a:rPr lang="en-GB"/>
              <a:t>Data Monitoring and Analysis</a:t>
            </a:r>
            <a:endParaRPr lang="en-GB" sz="1600">
              <a:solidFill>
                <a:srgbClr val="0072BC"/>
              </a:solidFill>
            </a:endParaRPr>
          </a:p>
          <a:p>
            <a:pPr marL="742950" lvl="1" indent="-285750">
              <a:spcBef>
                <a:spcPct val="20000"/>
              </a:spcBef>
              <a:buFontTx/>
              <a:buChar char="–"/>
            </a:pPr>
            <a:r>
              <a:rPr lang="en-US" sz="1600">
                <a:solidFill>
                  <a:srgbClr val="0072BC"/>
                </a:solidFill>
              </a:rPr>
              <a:t>3D Chart and Alphanumerical Displays</a:t>
            </a:r>
          </a:p>
          <a:p>
            <a:pPr marL="742950" lvl="1" indent="-285750">
              <a:spcBef>
                <a:spcPct val="20000"/>
              </a:spcBef>
              <a:buFontTx/>
              <a:buChar char="–"/>
            </a:pPr>
            <a:r>
              <a:rPr lang="en-US" sz="1600">
                <a:solidFill>
                  <a:srgbClr val="0072BC"/>
                </a:solidFill>
              </a:rPr>
              <a:t>3D Synoptic Displays</a:t>
            </a:r>
          </a:p>
          <a:p>
            <a:pPr marL="742950" lvl="1" indent="-285750">
              <a:spcBef>
                <a:spcPct val="20000"/>
              </a:spcBef>
              <a:buFontTx/>
              <a:buChar char="–"/>
            </a:pPr>
            <a:r>
              <a:rPr lang="en-US" sz="1600">
                <a:solidFill>
                  <a:srgbClr val="0072BC"/>
                </a:solidFill>
              </a:rPr>
              <a:t>3D Activity Plans Displays</a:t>
            </a:r>
          </a:p>
          <a:p>
            <a:pPr marL="742950" lvl="1" indent="-285750">
              <a:spcBef>
                <a:spcPct val="20000"/>
              </a:spcBef>
              <a:buFontTx/>
              <a:buChar char="–"/>
            </a:pPr>
            <a:r>
              <a:rPr lang="en-US" sz="1600">
                <a:solidFill>
                  <a:srgbClr val="0072BC"/>
                </a:solidFill>
              </a:rPr>
              <a:t>3D Images Displays</a:t>
            </a:r>
          </a:p>
          <a:p>
            <a:pPr marL="742950" lvl="1" indent="-285750">
              <a:spcBef>
                <a:spcPct val="20000"/>
              </a:spcBef>
            </a:pPr>
            <a:endParaRPr lang="en-GB" sz="2200">
              <a:solidFill>
                <a:srgbClr val="0072BC"/>
              </a:solidFill>
            </a:endParaRPr>
          </a:p>
          <a:p>
            <a:pPr marL="342900" indent="-342900">
              <a:spcBef>
                <a:spcPct val="20000"/>
              </a:spcBef>
              <a:buClr>
                <a:schemeClr val="hlink"/>
              </a:buClr>
              <a:buFont typeface="Wingdings" pitchFamily="2" charset="2"/>
              <a:buChar char="§"/>
            </a:pPr>
            <a:r>
              <a:rPr lang="en-GB"/>
              <a:t>Conclusion</a:t>
            </a:r>
            <a:endParaRPr lang="en-GB" sz="1600">
              <a:solidFill>
                <a:srgbClr val="0072BC"/>
              </a:solidFill>
            </a:endParaRPr>
          </a:p>
          <a:p>
            <a:pPr marL="742950" lvl="1" indent="-285750">
              <a:spcBef>
                <a:spcPct val="20000"/>
              </a:spcBef>
              <a:buFontTx/>
              <a:buChar char="–"/>
            </a:pPr>
            <a:endParaRPr lang="en-GB"/>
          </a:p>
          <a:p>
            <a:pPr marL="342900" indent="-342900">
              <a:spcBef>
                <a:spcPct val="20000"/>
              </a:spcBef>
              <a:buClr>
                <a:schemeClr val="hlink"/>
              </a:buClr>
              <a:buFont typeface="Wingdings" pitchFamily="2" charset="2"/>
              <a:buChar cha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GT20e_Presentation_slides">
  <a:themeElements>
    <a:clrScheme name="1_GT20e_Presentation_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GT20e_Presentation_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T20e_Presentation_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GT20e_Presentation_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GT20e_Presentation_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GT20e_Presentation_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GT20e_Presentation_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GT20e_Presentation_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GT20e_Presentation_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GT20e_Presentation_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GT20e_Presentation_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GT20e_Presentation_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GT20e_Presentation_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GT20e_Presentation_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T20e_Presentation_slides">
  <a:themeElements>
    <a:clrScheme name="GT20e_Presentation_slides 15">
      <a:dk1>
        <a:srgbClr val="000000"/>
      </a:dk1>
      <a:lt1>
        <a:srgbClr val="FFFFFF"/>
      </a:lt1>
      <a:dk2>
        <a:srgbClr val="000000"/>
      </a:dk2>
      <a:lt2>
        <a:srgbClr val="969696"/>
      </a:lt2>
      <a:accent1>
        <a:srgbClr val="E0D6CA"/>
      </a:accent1>
      <a:accent2>
        <a:srgbClr val="FF9966"/>
      </a:accent2>
      <a:accent3>
        <a:srgbClr val="FFFFFF"/>
      </a:accent3>
      <a:accent4>
        <a:srgbClr val="000000"/>
      </a:accent4>
      <a:accent5>
        <a:srgbClr val="EDE8E1"/>
      </a:accent5>
      <a:accent6>
        <a:srgbClr val="E78A5C"/>
      </a:accent6>
      <a:hlink>
        <a:srgbClr val="CC3300"/>
      </a:hlink>
      <a:folHlink>
        <a:srgbClr val="787878"/>
      </a:folHlink>
    </a:clrScheme>
    <a:fontScheme name="GT20e_Presentation_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T20e_Presentation_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20e_Presentation_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20e_Presentation_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20e_Presentation_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20e_Presentation_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20e_Presentation_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20e_Presentation_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20e_Presentation_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20e_Presentation_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20e_Presentation_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20e_Presentation_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20e_Presentation_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20e_Presentation_slides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787878"/>
        </a:folHlink>
      </a:clrScheme>
      <a:clrMap bg1="lt1" tx1="dk1" bg2="lt2" tx2="dk2" accent1="accent1" accent2="accent2" accent3="accent3" accent4="accent4" accent5="accent5" accent6="accent6" hlink="hlink" folHlink="folHlink"/>
    </a:extraClrScheme>
    <a:extraClrScheme>
      <a:clrScheme name="GT20e_Presentation_slides 14">
        <a:dk1>
          <a:srgbClr val="000000"/>
        </a:dk1>
        <a:lt1>
          <a:srgbClr val="FFFFFF"/>
        </a:lt1>
        <a:dk2>
          <a:srgbClr val="000000"/>
        </a:dk2>
        <a:lt2>
          <a:srgbClr val="969696"/>
        </a:lt2>
        <a:accent1>
          <a:srgbClr val="D3C5B5"/>
        </a:accent1>
        <a:accent2>
          <a:srgbClr val="FF9966"/>
        </a:accent2>
        <a:accent3>
          <a:srgbClr val="FFFFFF"/>
        </a:accent3>
        <a:accent4>
          <a:srgbClr val="000000"/>
        </a:accent4>
        <a:accent5>
          <a:srgbClr val="E6DFD7"/>
        </a:accent5>
        <a:accent6>
          <a:srgbClr val="E78A5C"/>
        </a:accent6>
        <a:hlink>
          <a:srgbClr val="CC3300"/>
        </a:hlink>
        <a:folHlink>
          <a:srgbClr val="787878"/>
        </a:folHlink>
      </a:clrScheme>
      <a:clrMap bg1="lt1" tx1="dk1" bg2="lt2" tx2="dk2" accent1="accent1" accent2="accent2" accent3="accent3" accent4="accent4" accent5="accent5" accent6="accent6" hlink="hlink" folHlink="folHlink"/>
    </a:extraClrScheme>
    <a:extraClrScheme>
      <a:clrScheme name="GT20e_Presentation_slides 15">
        <a:dk1>
          <a:srgbClr val="000000"/>
        </a:dk1>
        <a:lt1>
          <a:srgbClr val="FFFFFF"/>
        </a:lt1>
        <a:dk2>
          <a:srgbClr val="000000"/>
        </a:dk2>
        <a:lt2>
          <a:srgbClr val="969696"/>
        </a:lt2>
        <a:accent1>
          <a:srgbClr val="E0D6CA"/>
        </a:accent1>
        <a:accent2>
          <a:srgbClr val="FF9966"/>
        </a:accent2>
        <a:accent3>
          <a:srgbClr val="FFFFFF"/>
        </a:accent3>
        <a:accent4>
          <a:srgbClr val="000000"/>
        </a:accent4>
        <a:accent5>
          <a:srgbClr val="EDE8E1"/>
        </a:accent5>
        <a:accent6>
          <a:srgbClr val="E78A5C"/>
        </a:accent6>
        <a:hlink>
          <a:srgbClr val="CC3300"/>
        </a:hlink>
        <a:folHlink>
          <a:srgbClr val="787878"/>
        </a:folHlink>
      </a:clrScheme>
      <a:clrMap bg1="lt1" tx1="dk1" bg2="lt2" tx2="dk2" accent1="accent1" accent2="accent2" accent3="accent3" accent4="accent4" accent5="accent5" accent6="accent6" hlink="hlink" folHlink="folHlink"/>
    </a:extraClrScheme>
    <a:extraClrScheme>
      <a:clrScheme name="GT20e_Presentation_slides 16">
        <a:dk1>
          <a:srgbClr val="000000"/>
        </a:dk1>
        <a:lt1>
          <a:srgbClr val="FFFFFF"/>
        </a:lt1>
        <a:dk2>
          <a:srgbClr val="000000"/>
        </a:dk2>
        <a:lt2>
          <a:srgbClr val="969696"/>
        </a:lt2>
        <a:accent1>
          <a:srgbClr val="E5DDD3"/>
        </a:accent1>
        <a:accent2>
          <a:srgbClr val="FF9966"/>
        </a:accent2>
        <a:accent3>
          <a:srgbClr val="FFFFFF"/>
        </a:accent3>
        <a:accent4>
          <a:srgbClr val="000000"/>
        </a:accent4>
        <a:accent5>
          <a:srgbClr val="F0EBE6"/>
        </a:accent5>
        <a:accent6>
          <a:srgbClr val="E78A5C"/>
        </a:accent6>
        <a:hlink>
          <a:srgbClr val="CC3300"/>
        </a:hlink>
        <a:folHlink>
          <a:srgbClr val="78787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GT20e_Presentation_slides</Template>
  <TotalTime>2780</TotalTime>
  <Words>2083</Words>
  <Application>Microsoft Office PowerPoint</Application>
  <PresentationFormat>On-screen Show (4:3)</PresentationFormat>
  <Paragraphs>295</Paragraphs>
  <Slides>25</Slides>
  <Notes>22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1_GT20e_Presentation_slides</vt:lpstr>
      <vt:lpstr>GT20e_Presentation_slides</vt:lpstr>
      <vt:lpstr>Visio</vt:lpstr>
      <vt:lpstr>3DROCS: 3D Based Rover Operations Control System  </vt:lpstr>
      <vt:lpstr>Background</vt:lpstr>
      <vt:lpstr>ExoMars Rover Operations</vt:lpstr>
      <vt:lpstr>ExoMars Rover Operations Process</vt:lpstr>
      <vt:lpstr>3DROCS Objectives</vt:lpstr>
      <vt:lpstr>3DROCS Operations Concept</vt:lpstr>
      <vt:lpstr>3DROCS Operations Concept</vt:lpstr>
      <vt:lpstr>3DROCS Operations Concept</vt:lpstr>
      <vt:lpstr>Overview</vt:lpstr>
      <vt:lpstr>Planning – Activities Specification</vt:lpstr>
      <vt:lpstr>Planning – Activity Plans Specification</vt:lpstr>
      <vt:lpstr>Planning – On-line Activity Plan Simulation</vt:lpstr>
      <vt:lpstr>Planning – Situational Awareness </vt:lpstr>
      <vt:lpstr>Planning – Situational Awareness </vt:lpstr>
      <vt:lpstr>Planning – Situational Awareness </vt:lpstr>
      <vt:lpstr>Planning – Collaborative Specification</vt:lpstr>
      <vt:lpstr>Efficient 3D Visualisation</vt:lpstr>
      <vt:lpstr>Plan</vt:lpstr>
      <vt:lpstr>Data Monitoring and Analysis</vt:lpstr>
      <vt:lpstr>Data Monitoring and Analysis - 3D Chart and Alphanumerical Displays</vt:lpstr>
      <vt:lpstr>Data Monitoring and Analysis - 3D Synoptic Displays</vt:lpstr>
      <vt:lpstr>Data Monitoring and Analysis - 3D Activity Plans Displays</vt:lpstr>
      <vt:lpstr>Data Monitoring and Analysis - 3D Images Displays</vt:lpstr>
      <vt:lpstr>Conclusion</vt:lpstr>
      <vt:lpstr>Contacts</vt:lpstr>
    </vt:vector>
  </TitlesOfParts>
  <Company>Trasys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Trasys in space robotics</dc:title>
  <dc:creator>steelsm</dc:creator>
  <cp:lastModifiedBy>kk</cp:lastModifiedBy>
  <cp:revision>257</cp:revision>
  <dcterms:created xsi:type="dcterms:W3CDTF">2009-02-03T14:09:53Z</dcterms:created>
  <dcterms:modified xsi:type="dcterms:W3CDTF">2013-05-16T06:36:38Z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QmsTemplateName">
    <vt:lpwstr>QMS/QAM.GT.20e</vt:lpwstr>
  </property>
  <property fmtid="{D5CDD505-2E9C-101B-9397-08002B2CF9AE}" pid="3" name="QmsTemplateVersion">
    <vt:lpwstr>V4.0</vt:lpwstr>
  </property>
</Properties>
</file>